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401" r:id="rId3"/>
    <p:sldId id="266" r:id="rId4"/>
    <p:sldId id="286" r:id="rId5"/>
    <p:sldId id="393" r:id="rId6"/>
    <p:sldId id="402" r:id="rId7"/>
    <p:sldId id="282" r:id="rId8"/>
    <p:sldId id="404" r:id="rId9"/>
    <p:sldId id="405" r:id="rId10"/>
    <p:sldId id="406" r:id="rId11"/>
    <p:sldId id="403" r:id="rId12"/>
    <p:sldId id="290" r:id="rId13"/>
    <p:sldId id="394" r:id="rId14"/>
    <p:sldId id="296" r:id="rId15"/>
    <p:sldId id="396" r:id="rId16"/>
    <p:sldId id="302" r:id="rId17"/>
    <p:sldId id="300" r:id="rId18"/>
    <p:sldId id="304" r:id="rId19"/>
    <p:sldId id="324" r:id="rId20"/>
    <p:sldId id="325" r:id="rId21"/>
    <p:sldId id="407" r:id="rId22"/>
    <p:sldId id="408" r:id="rId2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4" autoAdjust="0"/>
    <p:restoredTop sz="97722" autoAdjust="0"/>
  </p:normalViewPr>
  <p:slideViewPr>
    <p:cSldViewPr snapToGrid="0">
      <p:cViewPr>
        <p:scale>
          <a:sx n="125" d="100"/>
          <a:sy n="125" d="100"/>
        </p:scale>
        <p:origin x="1350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0.png>
</file>

<file path=ppt/media/image28.png>
</file>

<file path=ppt/media/image3.png>
</file>

<file path=ppt/media/image31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67453-2A7C-4D67-B51D-4396BF583A72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2290A5-8144-4BD2-B0C3-45FF0C6BAD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91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309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6758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0152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64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785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9189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6787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5293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9002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6225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154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3B7CF-BA82-4DE0-B156-86F04ED0CDBF}" type="datetimeFigureOut">
              <a:rPr lang="ru-RU" smtClean="0"/>
              <a:t>15.10.2020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2F2E7-398F-4342-A0A4-0239C6B0EA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3130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6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0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Основы нейронных сетей.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36600" y="3602038"/>
            <a:ext cx="8204200" cy="3065462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  <a:r>
              <a:rPr lang="ru-RU" sz="2800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ru-RU" sz="2800" b="1" dirty="0">
                <a:solidFill>
                  <a:schemeClr val="bg1">
                    <a:lumMod val="50000"/>
                  </a:schemeClr>
                </a:solidFill>
              </a:rPr>
              <a:t>Лекция – </a:t>
            </a:r>
          </a:p>
          <a:p>
            <a:r>
              <a:rPr lang="ru-RU" sz="2800" b="1" dirty="0" smtClean="0">
                <a:solidFill>
                  <a:schemeClr val="bg1">
                    <a:lumMod val="50000"/>
                  </a:schemeClr>
                </a:solidFill>
              </a:rPr>
              <a:t>Генеративные сети</a:t>
            </a:r>
            <a:r>
              <a:rPr lang="ru-RU" sz="2800" b="1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ru-RU" sz="2800" b="1" dirty="0">
                <a:solidFill>
                  <a:schemeClr val="bg1">
                    <a:lumMod val="50000"/>
                  </a:schemeClr>
                </a:solidFill>
              </a:rPr>
            </a:br>
            <a:endParaRPr lang="ru-RU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092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>
            <a:noAutofit/>
          </a:bodyPr>
          <a:lstStyle/>
          <a:p>
            <a:r>
              <a:rPr lang="ru-RU" sz="3600" b="1" dirty="0"/>
              <a:t>Порождающие сети</a:t>
            </a:r>
            <a:r>
              <a:rPr lang="en-US" sz="3600" b="1" dirty="0"/>
              <a:t>. </a:t>
            </a:r>
            <a:br>
              <a:rPr lang="en-US" sz="3600" b="1" dirty="0"/>
            </a:br>
            <a:r>
              <a:rPr lang="ru-RU" sz="3200" b="1" dirty="0" err="1"/>
              <a:t>Соревноватьельный</a:t>
            </a:r>
            <a:r>
              <a:rPr lang="ru-RU" sz="3200" b="1" dirty="0"/>
              <a:t> </a:t>
            </a:r>
            <a:r>
              <a:rPr lang="ru-RU" sz="3200" b="1" dirty="0" err="1"/>
              <a:t>автоэенкодер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1268760"/>
            <a:ext cx="8684743" cy="5400600"/>
          </a:xfrm>
        </p:spPr>
        <p:txBody>
          <a:bodyPr>
            <a:normAutofit/>
          </a:bodyPr>
          <a:lstStyle/>
          <a:p>
            <a:endParaRPr lang="ru-RU" sz="2000" dirty="0"/>
          </a:p>
        </p:txBody>
      </p:sp>
      <p:pic>
        <p:nvPicPr>
          <p:cNvPr id="2050" name="Picture 2" descr="https://habrastorage.org/web/48c/d47/89d/48cd4789d18440a3a72d63a9bacbc31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268760"/>
            <a:ext cx="7342198" cy="460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74519" y="5771636"/>
            <a:ext cx="93245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На данном изображении авторы сравнивают то, как ложатся на скрытое пространство примеры с помощью AAE и VAE. В первой строке скрытым пространством является двумерная </a:t>
            </a:r>
            <a:r>
              <a:rPr lang="ru-RU" dirty="0" err="1"/>
              <a:t>гауссиана</a:t>
            </a:r>
            <a:r>
              <a:rPr lang="ru-RU" dirty="0"/>
              <a:t>, а во второй строке смесь из десяти </a:t>
            </a:r>
            <a:r>
              <a:rPr lang="ru-RU" dirty="0" err="1"/>
              <a:t>гауссиан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07986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 err="1" smtClean="0"/>
              <a:t>Генеративно</a:t>
            </a:r>
            <a:r>
              <a:rPr lang="ru-RU" dirty="0" smtClean="0"/>
              <a:t>-Порождающие сети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36600" y="3602038"/>
            <a:ext cx="8204200" cy="3065462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  <a:r>
              <a:rPr lang="ru-RU" sz="2800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ru-RU" sz="2800" b="1" dirty="0">
                <a:solidFill>
                  <a:schemeClr val="bg1">
                    <a:lumMod val="50000"/>
                  </a:schemeClr>
                </a:solidFill>
              </a:rPr>
              <a:t>Лекция – </a:t>
            </a:r>
          </a:p>
          <a:p>
            <a:r>
              <a:rPr lang="ru-RU" sz="2800" b="1" dirty="0" smtClean="0">
                <a:solidFill>
                  <a:schemeClr val="bg1">
                    <a:lumMod val="50000"/>
                  </a:schemeClr>
                </a:solidFill>
              </a:rPr>
              <a:t>Генеративные сети</a:t>
            </a:r>
          </a:p>
          <a:p>
            <a:r>
              <a:rPr lang="ru-RU" sz="3600" b="1" dirty="0">
                <a:solidFill>
                  <a:schemeClr val="bg1">
                    <a:lumMod val="50000"/>
                  </a:schemeClr>
                </a:solidFill>
              </a:rPr>
              <a:t>Основы нейронных сетей.</a:t>
            </a:r>
            <a:r>
              <a:rPr lang="ru-RU" sz="2800" b="1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ru-RU" sz="2800" b="1" dirty="0">
                <a:solidFill>
                  <a:schemeClr val="bg1">
                    <a:lumMod val="50000"/>
                  </a:schemeClr>
                </a:solidFill>
              </a:rPr>
            </a:br>
            <a:endParaRPr lang="ru-RU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860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Порождающие состязательные сети </a:t>
            </a:r>
            <a:r>
              <a:rPr lang="en-US" sz="3600" b="1" dirty="0"/>
              <a:t>(GAN)</a:t>
            </a:r>
            <a:endParaRPr lang="ru-RU" sz="3600" b="1" dirty="0"/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307975" y="836712"/>
            <a:ext cx="8584505" cy="3456384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000" b="1" dirty="0"/>
              <a:t>Модель обучающаяся порождать по средствам </a:t>
            </a:r>
            <a:r>
              <a:rPr lang="ru-RU" sz="2000" b="1" dirty="0" err="1"/>
              <a:t>итератиыных</a:t>
            </a:r>
            <a:r>
              <a:rPr lang="ru-RU" sz="2000" b="1" dirty="0"/>
              <a:t> сравнения своих результатов в тренировочными примерами.</a:t>
            </a:r>
            <a:endParaRPr lang="en-US" sz="2000" b="1" dirty="0"/>
          </a:p>
          <a:p>
            <a:r>
              <a:rPr lang="ru-RU" sz="2000" b="1" i="1" dirty="0"/>
              <a:t>генератор </a:t>
            </a:r>
            <a:r>
              <a:rPr lang="ru-RU" sz="2000" b="1" dirty="0"/>
              <a:t>(</a:t>
            </a:r>
            <a:r>
              <a:rPr lang="ru-RU" sz="2000" b="1" dirty="0" err="1"/>
              <a:t>generator</a:t>
            </a:r>
            <a:r>
              <a:rPr lang="en-US" sz="2000" b="1" dirty="0"/>
              <a:t> </a:t>
            </a:r>
            <a:r>
              <a:rPr lang="ru-RU" sz="2000" b="1" i="1" dirty="0"/>
              <a:t>G</a:t>
            </a:r>
            <a:r>
              <a:rPr lang="ru-RU" sz="2000" b="1" dirty="0"/>
              <a:t>)</a:t>
            </a:r>
            <a:r>
              <a:rPr lang="en-US" sz="2000" b="1" dirty="0"/>
              <a:t> </a:t>
            </a:r>
            <a:r>
              <a:rPr lang="en-US" sz="2000" dirty="0"/>
              <a:t>- </a:t>
            </a:r>
            <a:r>
              <a:rPr lang="ru-RU" sz="2000" dirty="0"/>
              <a:t>порождает объекты в пространстве данных, </a:t>
            </a:r>
            <a:endParaRPr lang="en-US" sz="2000" dirty="0"/>
          </a:p>
          <a:p>
            <a:r>
              <a:rPr lang="ru-RU" sz="2000" b="1" i="1" dirty="0"/>
              <a:t>дискриминатор </a:t>
            </a:r>
            <a:r>
              <a:rPr lang="ru-RU" sz="2000" b="1" dirty="0"/>
              <a:t>(</a:t>
            </a:r>
            <a:r>
              <a:rPr lang="ru-RU" sz="2000" b="1" dirty="0" err="1"/>
              <a:t>discriminator</a:t>
            </a:r>
            <a:r>
              <a:rPr lang="ru-RU" sz="2000" b="1" dirty="0"/>
              <a:t>;</a:t>
            </a:r>
            <a:r>
              <a:rPr lang="en-US" sz="2000" b="1" dirty="0"/>
              <a:t> </a:t>
            </a:r>
            <a:r>
              <a:rPr lang="ru-RU" sz="2000" b="1" i="1" dirty="0"/>
              <a:t>D</a:t>
            </a:r>
            <a:r>
              <a:rPr lang="ru-RU" sz="2000" b="1" dirty="0"/>
              <a:t>), </a:t>
            </a:r>
            <a:r>
              <a:rPr lang="ru-RU" sz="2000" dirty="0"/>
              <a:t>учится отличать порожденные генератором объекты</a:t>
            </a:r>
            <a:r>
              <a:rPr lang="en-US" sz="2000" dirty="0"/>
              <a:t> </a:t>
            </a:r>
            <a:r>
              <a:rPr lang="ru-RU" sz="2000" dirty="0"/>
              <a:t>от настоящих примеров из обучающей выборки. </a:t>
            </a:r>
            <a:endParaRPr lang="en-US" sz="2000" dirty="0"/>
          </a:p>
          <a:p>
            <a:r>
              <a:rPr lang="ru-RU" sz="2000" b="1" dirty="0"/>
              <a:t>цель дискриминатора </a:t>
            </a:r>
            <a:r>
              <a:rPr lang="ru-RU" sz="2000" dirty="0"/>
              <a:t>—</a:t>
            </a:r>
            <a:r>
              <a:rPr lang="en-US" sz="2000" dirty="0"/>
              <a:t> </a:t>
            </a:r>
            <a:r>
              <a:rPr lang="ru-RU" sz="2000" dirty="0"/>
              <a:t>по заданному примеру, выглядящему как элемент пространства данных, решить, был ли он «настоящим» или был порожден генератором;</a:t>
            </a:r>
          </a:p>
        </p:txBody>
      </p:sp>
      <p:pic>
        <p:nvPicPr>
          <p:cNvPr id="11266" name="Picture 2" descr="https://cdn-images-1.medium.com/max/1250/1*wq_nw-FCAEthbYIbNiyZU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252725"/>
            <a:ext cx="4517909" cy="3339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/>
              <p:cNvSpPr/>
              <p:nvPr/>
            </p:nvSpPr>
            <p:spPr>
              <a:xfrm>
                <a:off x="339725" y="3717032"/>
                <a:ext cx="4572000" cy="2041008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ru-RU" sz="2000" b="1" dirty="0"/>
                  <a:t>цель генератора </a:t>
                </a:r>
                <a:r>
                  <a:rPr lang="ru-RU" sz="2000" dirty="0"/>
                  <a:t>— «обмануть» дискриминатор, сделать так, что дискриминатор не сможет </a:t>
                </a:r>
                <a:br>
                  <a:rPr lang="ru-RU" sz="2000" dirty="0"/>
                </a:br>
                <a:r>
                  <a:rPr lang="ru-RU" sz="2000" dirty="0"/>
                  <a:t>различить распределение данных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dirty="0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ru-RU" sz="2000" dirty="0">
                            <a:latin typeface="Cambria Math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lang="ru-RU" sz="2000" dirty="0"/>
                  <a:t> и распределение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dirty="0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ru-RU" sz="2000" dirty="0">
                            <a:latin typeface="Cambria Math"/>
                          </a:rPr>
                          <m:t>𝑔𝑒𝑛</m:t>
                        </m:r>
                      </m:sub>
                    </m:sSub>
                  </m:oMath>
                </a14:m>
                <a:r>
                  <a:rPr lang="ru-RU" sz="2000" dirty="0"/>
                  <a:t>,</a:t>
                </a:r>
                <a:r>
                  <a:rPr lang="en-US" sz="2000" dirty="0"/>
                  <a:t> </a:t>
                </a:r>
                <a:r>
                  <a:rPr lang="ru-RU" sz="2000" dirty="0"/>
                  <a:t/>
                </a:r>
                <a:br>
                  <a:rPr lang="ru-RU" sz="2000" dirty="0"/>
                </a:br>
                <a:r>
                  <a:rPr lang="ru-RU" sz="2000" dirty="0"/>
                  <a:t>которое порождает генератор</a:t>
                </a:r>
                <a:endParaRPr lang="en-US" sz="2000" dirty="0"/>
              </a:p>
            </p:txBody>
          </p:sp>
        </mc:Choice>
        <mc:Fallback xmlns="">
          <p:sp>
            <p:nvSpPr>
              <p:cNvPr id="4" name="Прямоугольник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725" y="3717032"/>
                <a:ext cx="4572000" cy="2041008"/>
              </a:xfrm>
              <a:prstGeom prst="rect">
                <a:avLst/>
              </a:prstGeom>
              <a:blipFill rotWithShape="1">
                <a:blip r:embed="rId3"/>
                <a:stretch>
                  <a:fillRect l="-1200" t="-1493" b="-268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33572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5575" y="274638"/>
            <a:ext cx="8808913" cy="490066"/>
          </a:xfrm>
        </p:spPr>
        <p:txBody>
          <a:bodyPr>
            <a:noAutofit/>
          </a:bodyPr>
          <a:lstStyle/>
          <a:p>
            <a:r>
              <a:rPr lang="ru-RU" sz="2800" b="1" dirty="0"/>
              <a:t>Порождающие состязательные сети </a:t>
            </a:r>
            <a:r>
              <a:rPr lang="en-US" sz="2800" b="1" dirty="0"/>
              <a:t>(GAN)</a:t>
            </a:r>
            <a:r>
              <a:rPr lang="ru-RU" sz="2800" b="1" dirty="0"/>
              <a:t>. Обучение</a:t>
            </a:r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6"/>
              <p:cNvSpPr>
                <a:spLocks noGrp="1"/>
              </p:cNvSpPr>
              <p:nvPr>
                <p:ph idx="1"/>
              </p:nvPr>
            </p:nvSpPr>
            <p:spPr>
              <a:xfrm>
                <a:off x="155575" y="764704"/>
                <a:ext cx="8808913" cy="5976664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ru-RU" sz="1800" dirty="0"/>
                  <a:t/>
                </a:r>
                <a:br>
                  <a:rPr lang="ru-RU" sz="1800" dirty="0"/>
                </a:br>
                <a:endParaRPr lang="en-US" sz="1800" dirty="0"/>
              </a:p>
              <a:p>
                <a:endParaRPr lang="en-US" sz="1800" dirty="0"/>
              </a:p>
              <a:p>
                <a:endParaRPr lang="en-US" sz="1800" dirty="0"/>
              </a:p>
              <a:p>
                <a:endParaRPr lang="en-US" sz="1800" dirty="0"/>
              </a:p>
              <a:p>
                <a:endParaRPr lang="en-US" sz="1800" dirty="0"/>
              </a:p>
              <a:p>
                <a:endParaRPr lang="ru-RU" sz="2200" dirty="0"/>
              </a:p>
              <a:p>
                <a:pPr>
                  <a:lnSpc>
                    <a:spcPct val="110000"/>
                  </a:lnSpc>
                </a:pPr>
                <a:r>
                  <a:rPr lang="ru-RU" sz="2200" dirty="0"/>
                  <a:t>(a)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sz="2200" b="0" i="1" smtClean="0">
                            <a:latin typeface="Cambria Math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lang="ru-RU" sz="2200" dirty="0"/>
                  <a:t>  и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sz="2200" b="0" i="1" smtClean="0">
                            <a:latin typeface="Cambria Math"/>
                          </a:rPr>
                          <m:t>𝑔𝑒𝑛</m:t>
                        </m:r>
                      </m:sub>
                    </m:sSub>
                  </m:oMath>
                </a14:m>
                <a:r>
                  <a:rPr lang="ru-RU" sz="2200" dirty="0"/>
                  <a:t>  разные, но дискриминатор неуверенно отличает их,</a:t>
                </a:r>
                <a:br>
                  <a:rPr lang="ru-RU" sz="2200" dirty="0"/>
                </a:br>
                <a:r>
                  <a:rPr lang="ru-RU" sz="2200" dirty="0"/>
                  <a:t>(b) дискриминатор после k шагов обучения </a:t>
                </a:r>
                <a:r>
                  <a:rPr lang="en-US" sz="2200" dirty="0"/>
                  <a:t>- </a:t>
                </a:r>
                <a:r>
                  <a:rPr lang="ru-RU" sz="2200" dirty="0"/>
                  <a:t>отличает увереннее,</a:t>
                </a:r>
                <a:br>
                  <a:rPr lang="ru-RU" sz="2200" dirty="0"/>
                </a:br>
                <a:r>
                  <a:rPr lang="ru-RU" sz="2200" dirty="0"/>
                  <a:t>(с) генератор </a:t>
                </a:r>
                <a:r>
                  <a:rPr lang="en-US" sz="2200" dirty="0"/>
                  <a:t>G</a:t>
                </a:r>
                <a:r>
                  <a:rPr lang="ru-RU" sz="2200" dirty="0"/>
                  <a:t>, обучается, то есть подвигает 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sz="2200" i="1">
                            <a:latin typeface="Cambria Math"/>
                          </a:rPr>
                          <m:t>𝑔𝑒𝑛</m:t>
                        </m:r>
                      </m:sub>
                    </m:sSub>
                    <m:r>
                      <a:rPr lang="en-US" sz="2200" i="1">
                        <a:latin typeface="Cambria Math"/>
                      </a:rPr>
                      <m:t> </m:t>
                    </m:r>
                  </m:oMath>
                </a14:m>
                <a:r>
                  <a:rPr lang="ru-RU" sz="2200" dirty="0"/>
                  <a:t> ближе к 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sz="2200" i="1">
                            <a:latin typeface="Cambria Math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lang="ru-RU" sz="2200" dirty="0"/>
                  <a:t>,</a:t>
                </a:r>
                <a:br>
                  <a:rPr lang="ru-RU" sz="2200" dirty="0"/>
                </a:br>
                <a:r>
                  <a:rPr lang="ru-RU" sz="2200" dirty="0"/>
                  <a:t>(d) в результате повторений шагов (а), (b), (с)  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sz="2200" i="1">
                            <a:latin typeface="Cambria Math"/>
                          </a:rPr>
                          <m:t>𝑔𝑒𝑛</m:t>
                        </m:r>
                      </m:sub>
                    </m:sSub>
                    <m:r>
                      <a:rPr lang="en-US" sz="2200" i="1">
                        <a:latin typeface="Cambria Math"/>
                      </a:rPr>
                      <m:t> </m:t>
                    </m:r>
                  </m:oMath>
                </a14:m>
                <a:r>
                  <a:rPr lang="en-US" sz="2200" dirty="0"/>
                  <a:t> </a:t>
                </a:r>
                <a:r>
                  <a:rPr lang="ru-RU" sz="2200" dirty="0"/>
                  <a:t>совпало с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sz="2200" i="1">
                            <a:latin typeface="Cambria Math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lang="ru-RU" sz="2200" dirty="0"/>
                  <a:t>, и дискриминатор не способен отличать одно от другого: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/>
                      </a:rPr>
                      <m:t>𝐷</m:t>
                    </m:r>
                    <m:r>
                      <a:rPr lang="en-US" sz="2200" b="0" i="1" smtClean="0">
                        <a:latin typeface="Cambria Math"/>
                      </a:rPr>
                      <m:t>=1/2</m:t>
                    </m:r>
                  </m:oMath>
                </a14:m>
                <a:r>
                  <a:rPr lang="ru-RU" sz="2200" dirty="0"/>
                  <a:t> . </a:t>
                </a:r>
              </a:p>
              <a:p>
                <a:r>
                  <a:rPr lang="ru-RU" sz="1900" i="1" u="sng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Обозначения:</a:t>
                </a:r>
              </a:p>
              <a:p>
                <a:pPr lvl="1"/>
                <a:r>
                  <a:rPr lang="ru-RU" sz="1800" dirty="0"/>
                  <a:t>черная точечная кривая — настоящее распределение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sz="1800" b="0" i="1" smtClean="0">
                            <a:latin typeface="Cambria Math"/>
                          </a:rPr>
                          <m:t>𝑑𝑎𝑡𝑎</m:t>
                        </m:r>
                      </m:sub>
                    </m:sSub>
                    <m:r>
                      <a:rPr lang="en-US" sz="1800" i="1">
                        <a:latin typeface="Cambria Math"/>
                      </a:rPr>
                      <m:t>(</m:t>
                    </m:r>
                    <m:r>
                      <a:rPr lang="en-US" sz="1800" i="1">
                        <a:latin typeface="Cambria Math"/>
                      </a:rPr>
                      <m:t>𝑋</m:t>
                    </m:r>
                    <m:r>
                      <a:rPr lang="en-US" sz="1800" i="1">
                        <a:latin typeface="Cambria Math"/>
                      </a:rPr>
                      <m:t>)</m:t>
                    </m:r>
                  </m:oMath>
                </a14:m>
                <a:r>
                  <a:rPr lang="ru-RU" sz="1800" dirty="0"/>
                  <a:t> ,</a:t>
                </a:r>
              </a:p>
              <a:p>
                <a:pPr lvl="1"/>
                <a:r>
                  <a:rPr lang="ru-RU" sz="1800" dirty="0"/>
                  <a:t>зеленая — распределение генератора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/>
                          </a:rPr>
                          <m:t>𝑃</m:t>
                        </m:r>
                      </m:e>
                      <m:sub>
                        <m:r>
                          <a:rPr lang="en-US" sz="1800" i="1">
                            <a:latin typeface="Cambria Math"/>
                          </a:rPr>
                          <m:t>𝑔</m:t>
                        </m:r>
                        <m:r>
                          <a:rPr lang="en-US" sz="1800" b="0" i="1" smtClean="0">
                            <a:latin typeface="Cambria Math"/>
                          </a:rPr>
                          <m:t>𝑒𝑛</m:t>
                        </m:r>
                      </m:sub>
                    </m:sSub>
                    <m:r>
                      <a:rPr lang="en-US" sz="1800" i="1">
                        <a:latin typeface="Cambria Math"/>
                      </a:rPr>
                      <m:t>(</m:t>
                    </m:r>
                    <m:r>
                      <a:rPr lang="en-US" sz="1800" i="1">
                        <a:latin typeface="Cambria Math"/>
                      </a:rPr>
                      <m:t>𝑋</m:t>
                    </m:r>
                    <m:r>
                      <a:rPr lang="en-US" sz="1800" i="1">
                        <a:latin typeface="Cambria Math"/>
                      </a:rPr>
                      <m:t>)</m:t>
                    </m:r>
                  </m:oMath>
                </a14:m>
                <a:r>
                  <a:rPr lang="ru-RU" sz="1800" dirty="0"/>
                  <a:t>,</a:t>
                </a:r>
              </a:p>
              <a:p>
                <a:pPr lvl="1"/>
                <a:r>
                  <a:rPr lang="ru-RU" sz="2200" b="1" u="sng" dirty="0"/>
                  <a:t>синяя — распределение вероятности</a:t>
                </a:r>
                <a:r>
                  <a:rPr lang="en-US" sz="2200" b="1" u="sng" dirty="0"/>
                  <a:t> </a:t>
                </a:r>
                <a:r>
                  <a:rPr lang="ru-RU" sz="2200" b="1" u="sng" dirty="0"/>
                  <a:t> дискриминатора предсказать класс реального объекта</a:t>
                </a:r>
                <a:r>
                  <a:rPr lang="en-US" sz="2200" b="1" u="sng" dirty="0"/>
                  <a:t> </a:t>
                </a:r>
                <a14:m>
                  <m:oMath xmlns:m="http://schemas.openxmlformats.org/officeDocument/2006/math">
                    <m:r>
                      <a:rPr lang="en-US" sz="2200" b="1" i="1" u="sng">
                        <a:latin typeface="Cambria Math"/>
                      </a:rPr>
                      <m:t>𝑫</m:t>
                    </m:r>
                    <m:r>
                      <a:rPr lang="en-US" sz="2200" b="1" i="1" u="sng">
                        <a:latin typeface="Cambria Math"/>
                      </a:rPr>
                      <m:t>(</m:t>
                    </m:r>
                    <m:r>
                      <a:rPr lang="en-US" sz="2200" b="1" i="1" u="sng">
                        <a:latin typeface="Cambria Math"/>
                      </a:rPr>
                      <m:t>𝑿</m:t>
                    </m:r>
                    <m:r>
                      <a:rPr lang="en-US" sz="2200" b="1" i="1" u="sng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sz="2200" b="1" i="1" u="sng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b="1" i="1" u="sng">
                            <a:latin typeface="Cambria Math"/>
                          </a:rPr>
                          <m:t>𝜽</m:t>
                        </m:r>
                      </m:e>
                      <m:sub>
                        <m:r>
                          <a:rPr lang="en-US" sz="2200" b="1" i="1" u="sng">
                            <a:latin typeface="Cambria Math"/>
                          </a:rPr>
                          <m:t>𝒅</m:t>
                        </m:r>
                      </m:sub>
                    </m:sSub>
                    <m:r>
                      <a:rPr lang="en-US" sz="2200" b="1" i="1" u="sng">
                        <a:latin typeface="Cambria Math"/>
                      </a:rPr>
                      <m:t>)</m:t>
                    </m:r>
                  </m:oMath>
                </a14:m>
                <a:r>
                  <a:rPr lang="ru-RU" sz="2200" b="1" u="sng" dirty="0"/>
                  <a:t>,</a:t>
                </a:r>
              </a:p>
              <a:p>
                <a:pPr lvl="1"/>
                <a:r>
                  <a:rPr lang="ru-RU" sz="1800" dirty="0"/>
                  <a:t>нижняя и верхняя прямые — множество всех </a:t>
                </a:r>
                <a:r>
                  <a:rPr lang="en-US" sz="1800" dirty="0"/>
                  <a:t> Z</a:t>
                </a:r>
                <a:r>
                  <a:rPr lang="ru-RU" sz="1800" dirty="0"/>
                  <a:t> и множество всех</a:t>
                </a:r>
                <a:r>
                  <a:rPr lang="en-US" sz="1800" dirty="0"/>
                  <a:t> X</a:t>
                </a:r>
                <a:r>
                  <a:rPr lang="ru-RU" sz="1800" dirty="0"/>
                  <a:t> , стрелочки олицетворяют отображение 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/>
                      </a:rPr>
                      <m:t>𝐺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/>
                          </a:rPr>
                          <m:t>𝑍</m:t>
                        </m:r>
                        <m:r>
                          <a:rPr lang="en-US" sz="1800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/>
                              </a:rPr>
                              <m:t>𝜃</m:t>
                            </m:r>
                          </m:e>
                          <m:sub>
                            <m:r>
                              <a:rPr lang="en-US" sz="1800" i="1">
                                <a:latin typeface="Cambria Math"/>
                              </a:rPr>
                              <m:t>𝑔</m:t>
                            </m:r>
                          </m:sub>
                        </m:sSub>
                      </m:e>
                    </m:d>
                  </m:oMath>
                </a14:m>
                <a:r>
                  <a:rPr lang="ru-RU" sz="1800" dirty="0"/>
                  <a:t>.</a:t>
                </a:r>
              </a:p>
            </p:txBody>
          </p:sp>
        </mc:Choice>
        <mc:Fallback xmlns="">
          <p:sp>
            <p:nvSpPr>
              <p:cNvPr id="7" name="Объект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5575" y="764704"/>
                <a:ext cx="8808913" cy="5976664"/>
              </a:xfrm>
              <a:blipFill rotWithShape="1">
                <a:blip r:embed="rId2"/>
                <a:stretch>
                  <a:fillRect l="-623" t="-5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934" y="764704"/>
            <a:ext cx="6535491" cy="205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0007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99443"/>
            <a:ext cx="9108504" cy="490066"/>
          </a:xfrm>
        </p:spPr>
        <p:txBody>
          <a:bodyPr>
            <a:noAutofit/>
          </a:bodyPr>
          <a:lstStyle/>
          <a:p>
            <a:r>
              <a:rPr lang="ru-RU" sz="2800" b="1" dirty="0"/>
              <a:t>Порождающие состязательные сети </a:t>
            </a:r>
            <a:r>
              <a:rPr lang="en-US" sz="2800" b="1" dirty="0"/>
              <a:t>(GAN)</a:t>
            </a:r>
            <a:r>
              <a:rPr lang="ru-RU" sz="2800" b="1" dirty="0"/>
              <a:t>. </a:t>
            </a:r>
            <a:r>
              <a:rPr lang="en-US" sz="2800" b="1" dirty="0"/>
              <a:t>DCGAN</a:t>
            </a:r>
            <a:endParaRPr lang="ru-RU" sz="2800" b="1" dirty="0"/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204997" y="1031405"/>
            <a:ext cx="87340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PetersburgC-Identity-H"/>
              </a:rPr>
              <a:t>(</a:t>
            </a:r>
            <a:endParaRPr lang="ru-RU" dirty="0"/>
          </a:p>
        </p:txBody>
      </p:sp>
      <p:pic>
        <p:nvPicPr>
          <p:cNvPr id="9" name="Picture 2" descr="ÐÐ°ÑÑÐ¸Ð½ÐºÐ¸ Ð¿Ð¾ Ð·Ð°Ð¿ÑÐ¾ÑÑ DCGA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31" y="789509"/>
            <a:ext cx="8132940" cy="4168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generator network">
            <a:extLst>
              <a:ext uri="{FF2B5EF4-FFF2-40B4-BE49-F238E27FC236}">
                <a16:creationId xmlns:a16="http://schemas.microsoft.com/office/drawing/2014/main" id="{C25F85F8-8890-47A7-8951-50DF7BE93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44854" y="5013176"/>
            <a:ext cx="4055947" cy="1592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discriminator network">
            <a:extLst>
              <a:ext uri="{FF2B5EF4-FFF2-40B4-BE49-F238E27FC236}">
                <a16:creationId xmlns:a16="http://schemas.microsoft.com/office/drawing/2014/main" id="{45B81910-76D8-43F4-BFBF-984070D40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644817" y="5085183"/>
            <a:ext cx="3977681" cy="1350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0490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5575" y="274638"/>
            <a:ext cx="8531225" cy="490066"/>
          </a:xfrm>
        </p:spPr>
        <p:txBody>
          <a:bodyPr>
            <a:noAutofit/>
          </a:bodyPr>
          <a:lstStyle/>
          <a:p>
            <a:r>
              <a:rPr lang="ru-RU" sz="2800" b="1" dirty="0"/>
              <a:t>Порождающие состязательные сети. </a:t>
            </a:r>
            <a:r>
              <a:rPr lang="en-US" sz="2800" b="1" dirty="0"/>
              <a:t>Conditional GAN</a:t>
            </a:r>
            <a:endParaRPr lang="ru-RU" sz="2800" b="1" dirty="0"/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6"/>
              <p:cNvSpPr>
                <a:spLocks noGrp="1"/>
              </p:cNvSpPr>
              <p:nvPr>
                <p:ph idx="1"/>
              </p:nvPr>
            </p:nvSpPr>
            <p:spPr>
              <a:xfrm>
                <a:off x="155575" y="836712"/>
                <a:ext cx="8880921" cy="5688632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conditional GAN</a:t>
                </a:r>
                <a:r>
                  <a:rPr lang="ru-RU" sz="2000" dirty="0"/>
                  <a:t> - модель использует дополнительную информацию </a:t>
                </a:r>
                <a:r>
                  <a:rPr lang="ru-RU" sz="2000" b="1" i="1" dirty="0"/>
                  <a:t>y</a:t>
                </a:r>
                <a:r>
                  <a:rPr lang="ru-RU" sz="2000" dirty="0"/>
                  <a:t>, которая часто доступна вместе с примерами </a:t>
                </a:r>
                <a:r>
                  <a:rPr lang="ru-RU" sz="2000" b="1" i="1" dirty="0"/>
                  <a:t>x</a:t>
                </a:r>
                <a:r>
                  <a:rPr lang="ru-RU" sz="2000" dirty="0"/>
                  <a:t>; </a:t>
                </a:r>
              </a:p>
              <a:p>
                <a:pPr lvl="1"/>
                <a:r>
                  <a:rPr lang="ru-RU" sz="2000" dirty="0"/>
                  <a:t>например, метка класса изображения (кошка или собака, номер цифры). </a:t>
                </a:r>
              </a:p>
              <a:p>
                <a:pPr lvl="1"/>
                <a:r>
                  <a:rPr lang="ru-RU" sz="2000" dirty="0"/>
                  <a:t>Метка подается на вход генератора и дискриминатора</a:t>
                </a:r>
                <a:endParaRPr lang="en-US" sz="2000" dirty="0"/>
              </a:p>
              <a:p>
                <a:pPr lvl="1"/>
                <a:r>
                  <a:rPr lang="ru-RU" sz="2000" dirty="0"/>
                  <a:t>Генератор строит распределение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dirty="0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ru-RU" sz="2000" i="1" dirty="0" err="1">
                            <a:latin typeface="Cambria Math"/>
                          </a:rPr>
                          <m:t>𝑔𝑒𝑛</m:t>
                        </m:r>
                      </m:sub>
                    </m:sSub>
                    <m:r>
                      <a:rPr lang="ru-RU" sz="2000" i="1" dirty="0">
                        <a:latin typeface="Cambria Math"/>
                      </a:rPr>
                      <m:t>(</m:t>
                    </m:r>
                    <m:r>
                      <a:rPr lang="ru-RU" sz="2000" b="1" i="1" dirty="0">
                        <a:latin typeface="Cambria Math"/>
                      </a:rPr>
                      <m:t>𝒙</m:t>
                    </m:r>
                    <m:r>
                      <a:rPr lang="ru-RU" sz="2000" b="1" i="1" dirty="0">
                        <a:latin typeface="Cambria Math"/>
                      </a:rPr>
                      <m:t> </m:t>
                    </m:r>
                    <m:r>
                      <a:rPr lang="en-US" sz="2000" i="1" dirty="0">
                        <a:latin typeface="Cambria Math"/>
                      </a:rPr>
                      <m:t>|</m:t>
                    </m:r>
                    <m:r>
                      <a:rPr lang="ru-RU" sz="2000" i="1" dirty="0">
                        <a:latin typeface="Cambria Math"/>
                      </a:rPr>
                      <m:t> </m:t>
                    </m:r>
                    <m:r>
                      <a:rPr lang="ru-RU" sz="2000" b="1" i="1" dirty="0">
                        <a:latin typeface="Cambria Math"/>
                      </a:rPr>
                      <m:t>𝒚</m:t>
                    </m:r>
                    <m:r>
                      <a:rPr lang="ru-RU" sz="2000" i="1" dirty="0">
                        <a:latin typeface="Cambria Math"/>
                      </a:rPr>
                      <m:t>) = </m:t>
                    </m:r>
                    <m:r>
                      <a:rPr lang="ru-RU" sz="2000" i="1" dirty="0">
                        <a:latin typeface="Cambria Math"/>
                      </a:rPr>
                      <m:t>𝐺</m:t>
                    </m:r>
                    <m:r>
                      <a:rPr lang="ru-RU" sz="2000" i="1" dirty="0">
                        <a:latin typeface="Cambria Math"/>
                      </a:rPr>
                      <m:t>(</m:t>
                    </m:r>
                    <m:r>
                      <a:rPr lang="ru-RU" sz="2000" b="1" i="1" dirty="0">
                        <a:latin typeface="Cambria Math"/>
                      </a:rPr>
                      <m:t>𝒛</m:t>
                    </m:r>
                    <m:r>
                      <a:rPr lang="en-US" sz="2000" i="1" dirty="0">
                        <a:latin typeface="Cambria Math"/>
                      </a:rPr>
                      <m:t>,</m:t>
                    </m:r>
                    <m:r>
                      <a:rPr lang="ru-RU" sz="2000" i="1" dirty="0">
                        <a:latin typeface="Cambria Math"/>
                      </a:rPr>
                      <m:t> </m:t>
                    </m:r>
                    <m:r>
                      <a:rPr lang="ru-RU" sz="2000" b="1" i="1" dirty="0">
                        <a:latin typeface="Cambria Math"/>
                      </a:rPr>
                      <m:t>𝒚</m:t>
                    </m:r>
                    <m:r>
                      <a:rPr lang="ru-RU" sz="2000" i="1" dirty="0">
                        <a:latin typeface="Cambria Math"/>
                      </a:rPr>
                      <m:t>)</m:t>
                    </m:r>
                  </m:oMath>
                </a14:m>
                <a:endParaRPr lang="ru-RU" sz="2000" dirty="0"/>
              </a:p>
              <a:p>
                <a:pPr lvl="1"/>
                <a:r>
                  <a:rPr lang="ru-RU" sz="2000" dirty="0"/>
                  <a:t>Дискриминатор задан распределением </a:t>
                </a:r>
                <a:r>
                  <a:rPr lang="ru-RU" sz="2000" i="1" dirty="0"/>
                  <a:t>D</a:t>
                </a:r>
                <a:r>
                  <a:rPr lang="ru-RU" sz="2000" dirty="0"/>
                  <a:t>(</a:t>
                </a:r>
                <a:r>
                  <a:rPr lang="ru-RU" sz="2000" b="1" i="1" dirty="0"/>
                  <a:t>x </a:t>
                </a:r>
                <a:r>
                  <a:rPr lang="en-US" sz="2000" i="1" dirty="0"/>
                  <a:t>|</a:t>
                </a:r>
                <a:r>
                  <a:rPr lang="ru-RU" sz="2000" i="1" dirty="0"/>
                  <a:t> </a:t>
                </a:r>
                <a:r>
                  <a:rPr lang="ru-RU" sz="2000" b="1" i="1" dirty="0"/>
                  <a:t>y</a:t>
                </a:r>
                <a:r>
                  <a:rPr lang="ru-RU" sz="2000" dirty="0"/>
                  <a:t>)  </a:t>
                </a:r>
              </a:p>
              <a:p>
                <a:pPr lvl="2"/>
                <a:r>
                  <a:rPr lang="ru-RU" sz="2200" dirty="0"/>
                  <a:t>вход «настоящий», тоже при условии </a:t>
                </a:r>
                <a:r>
                  <a:rPr lang="ru-RU" sz="2200" b="1" i="1" dirty="0"/>
                  <a:t>y</a:t>
                </a:r>
                <a:r>
                  <a:rPr lang="ru-RU" sz="2200" dirty="0"/>
                  <a:t>.</a:t>
                </a:r>
              </a:p>
              <a:p>
                <a:pPr lvl="2"/>
                <a:endParaRPr lang="ru-RU" sz="2200" dirty="0"/>
              </a:p>
              <a:p>
                <a:pPr lvl="1"/>
                <a:endParaRPr lang="ru-RU" sz="1600" dirty="0"/>
              </a:p>
            </p:txBody>
          </p:sp>
        </mc:Choice>
        <mc:Fallback xmlns="">
          <p:sp>
            <p:nvSpPr>
              <p:cNvPr id="7" name="Объект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5575" y="836712"/>
                <a:ext cx="8880921" cy="5688632"/>
              </a:xfrm>
              <a:blipFill rotWithShape="1">
                <a:blip r:embed="rId2"/>
                <a:stretch>
                  <a:fillRect l="-618" t="-536" r="-123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6094" y="3733540"/>
            <a:ext cx="3630563" cy="284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251519" y="3861048"/>
            <a:ext cx="484507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i="1" dirty="0"/>
              <a:t>Проблема обычного </a:t>
            </a:r>
            <a:r>
              <a:rPr lang="en-US" i="1" dirty="0"/>
              <a:t>GAN </a:t>
            </a:r>
            <a:r>
              <a:rPr lang="ru-RU" i="1" dirty="0"/>
              <a:t>– модель может </a:t>
            </a:r>
            <a:br>
              <a:rPr lang="ru-RU" i="1" dirty="0"/>
            </a:br>
            <a:r>
              <a:rPr lang="ru-RU" i="1" dirty="0"/>
              <a:t>выбрать только ряд мод и генерировать </a:t>
            </a:r>
            <a:br>
              <a:rPr lang="ru-RU" i="1" dirty="0"/>
            </a:br>
            <a:r>
              <a:rPr lang="ru-RU" i="1" dirty="0"/>
              <a:t>только из них.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i="1" dirty="0"/>
              <a:t>Напр. выбрать только 3 и</a:t>
            </a:r>
            <a:r>
              <a:rPr lang="en-US" i="1" dirty="0"/>
              <a:t> </a:t>
            </a:r>
            <a:r>
              <a:rPr lang="ru-RU" i="1" dirty="0"/>
              <a:t>7 из всех цифр и </a:t>
            </a:r>
            <a:br>
              <a:rPr lang="ru-RU" i="1" dirty="0"/>
            </a:br>
            <a:r>
              <a:rPr lang="ru-RU" i="1" dirty="0"/>
              <a:t>генерировать только из них.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i="1" dirty="0"/>
              <a:t>Использование явных меток позволяет </a:t>
            </a:r>
            <a:br>
              <a:rPr lang="ru-RU" i="1" dirty="0"/>
            </a:br>
            <a:r>
              <a:rPr lang="ru-RU" i="1" dirty="0"/>
              <a:t>повысить независимость результатов.</a:t>
            </a:r>
          </a:p>
        </p:txBody>
      </p:sp>
    </p:spTree>
    <p:extLst>
      <p:ext uri="{BB962C8B-B14F-4D97-AF65-F5344CB8AC3E}">
        <p14:creationId xmlns:p14="http://schemas.microsoft.com/office/powerpoint/2010/main" val="2572731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5575" y="274638"/>
            <a:ext cx="8531225" cy="490066"/>
          </a:xfrm>
        </p:spPr>
        <p:txBody>
          <a:bodyPr>
            <a:noAutofit/>
          </a:bodyPr>
          <a:lstStyle/>
          <a:p>
            <a:r>
              <a:rPr lang="ru-RU" sz="2800" b="1" dirty="0"/>
              <a:t>Порождающие состязательные сети. </a:t>
            </a:r>
            <a:r>
              <a:rPr lang="en-US" sz="2800" b="1" dirty="0"/>
              <a:t>Conditional GAN</a:t>
            </a:r>
            <a:endParaRPr lang="ru-RU" sz="2800" b="1" dirty="0"/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6"/>
              <p:cNvSpPr>
                <a:spLocks noGrp="1"/>
              </p:cNvSpPr>
              <p:nvPr>
                <p:ph idx="1"/>
              </p:nvPr>
            </p:nvSpPr>
            <p:spPr>
              <a:xfrm>
                <a:off x="155575" y="908720"/>
                <a:ext cx="8880921" cy="5688632"/>
              </a:xfrm>
            </p:spPr>
            <p:txBody>
              <a:bodyPr>
                <a:normAutofit/>
              </a:bodyPr>
              <a:lstStyle/>
              <a:p>
                <a:pPr lvl="1"/>
                <a:r>
                  <a:rPr lang="ru-RU" sz="1600" dirty="0"/>
                  <a:t>Обычный </a:t>
                </a:r>
                <a:r>
                  <a:rPr lang="en-US" sz="1600" dirty="0"/>
                  <a:t>GAN </a:t>
                </a:r>
                <a14:m>
                  <m:oMath xmlns:m="http://schemas.openxmlformats.org/officeDocument/2006/math">
                    <m:r>
                      <a:rPr lang="ru-RU" sz="1800" i="1" dirty="0">
                        <a:latin typeface="Cambria Math"/>
                      </a:rPr>
                      <m:t>𝑉</m:t>
                    </m:r>
                    <m:r>
                      <a:rPr lang="ru-RU" sz="1800" i="1" dirty="0">
                        <a:latin typeface="Cambria Math"/>
                      </a:rPr>
                      <m:t> (</m:t>
                    </m:r>
                    <m:r>
                      <a:rPr lang="ru-RU" sz="1800" i="1" dirty="0">
                        <a:latin typeface="Cambria Math"/>
                      </a:rPr>
                      <m:t>𝐷</m:t>
                    </m:r>
                    <m:r>
                      <a:rPr lang="ru-RU" sz="1800" i="1" dirty="0">
                        <a:latin typeface="Cambria Math"/>
                      </a:rPr>
                      <m:t>, </m:t>
                    </m:r>
                    <m:r>
                      <a:rPr lang="ru-RU" sz="1800" i="1" dirty="0">
                        <a:latin typeface="Cambria Math"/>
                      </a:rPr>
                      <m:t>𝐺</m:t>
                    </m:r>
                    <m:r>
                      <a:rPr lang="ru-RU" sz="1800" i="1" dirty="0">
                        <a:latin typeface="Cambria Math"/>
                      </a:rPr>
                      <m:t>)=</m:t>
                    </m:r>
                    <m:sSub>
                      <m:sSub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600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sz="16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 dirty="0" err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 dirty="0">
                                <a:latin typeface="Cambria Math"/>
                              </a:rPr>
                              <m:t>𝑠</m:t>
                            </m:r>
                          </m:sub>
                        </m:sSub>
                        <m:r>
                          <a:rPr lang="ru-RU" sz="1600" i="1" dirty="0" err="1">
                            <a:latin typeface="Cambria Math" panose="02040503050406030204" pitchFamily="18" charset="0"/>
                          </a:rPr>
                          <m:t>∼</m:t>
                        </m:r>
                        <m:sSub>
                          <m:sSubPr>
                            <m:ctrlPr>
                              <a:rPr lang="en-US" sz="16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600" i="1" dirty="0" err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ru-RU" sz="1600" i="1" dirty="0" err="1">
                                <a:latin typeface="Cambria Math" panose="02040503050406030204" pitchFamily="18" charset="0"/>
                              </a:rPr>
                              <m:t>𝑑𝑎𝑡𝑎</m:t>
                            </m:r>
                          </m:sub>
                        </m:sSub>
                        <m:d>
                          <m:dPr>
                            <m:ctrlPr>
                              <a:rPr lang="ru-RU" sz="16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16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sub>
                    </m:sSub>
                    <m:r>
                      <a:rPr lang="ru-RU" sz="1600" i="1" dirty="0">
                        <a:latin typeface="Cambria Math" panose="02040503050406030204" pitchFamily="18" charset="0"/>
                      </a:rPr>
                      <m:t> [</m:t>
                    </m:r>
                    <m:r>
                      <m:rPr>
                        <m:sty m:val="p"/>
                      </m:rPr>
                      <a:rPr lang="ru-RU" sz="1600" i="1" dirty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ru-RU" sz="1600" i="1" dirty="0">
                        <a:latin typeface="Cambria Math" panose="02040503050406030204" pitchFamily="18" charset="0"/>
                      </a:rPr>
                      <m:t>⁡</m:t>
                    </m:r>
                    <m:r>
                      <a:rPr lang="ru-RU" sz="1600" i="1" dirty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ru-RU" sz="16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ru-RU" sz="1600" i="1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ru-RU" sz="1600" i="1" dirty="0">
                        <a:latin typeface="Cambria Math" panose="02040503050406030204" pitchFamily="18" charset="0"/>
                      </a:rPr>
                      <m:t>)] +</m:t>
                    </m:r>
                    <m:sSub>
                      <m:sSubPr>
                        <m:ctrlPr>
                          <a:rPr lang="en-US" sz="18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dirty="0">
                            <a:latin typeface="Cambria Math"/>
                          </a:rPr>
                          <m:t>𝐸</m:t>
                        </m:r>
                      </m:e>
                      <m:sub>
                        <m:r>
                          <a:rPr lang="ru-RU" sz="1800" i="1" dirty="0">
                            <a:latin typeface="Cambria Math"/>
                          </a:rPr>
                          <m:t>𝑧</m:t>
                        </m:r>
                        <m:r>
                          <a:rPr lang="ru-RU" sz="1800" i="1" dirty="0">
                            <a:latin typeface="Cambria Math"/>
                          </a:rPr>
                          <m:t>∼</m:t>
                        </m:r>
                        <m:sSub>
                          <m:sSubPr>
                            <m:ctrlPr>
                              <a:rPr lang="en-US" sz="1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1800" i="1" dirty="0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ru-RU" sz="1800" i="1" dirty="0">
                                <a:latin typeface="Cambria Math"/>
                              </a:rPr>
                              <m:t>𝑧</m:t>
                            </m:r>
                          </m:sub>
                        </m:sSub>
                        <m:r>
                          <a:rPr lang="en-US" sz="1800" b="0" i="1" dirty="0" smtClean="0">
                            <a:latin typeface="Cambria Math"/>
                          </a:rPr>
                          <m:t>(</m:t>
                        </m:r>
                        <m:r>
                          <a:rPr lang="en-US" sz="1800" b="0" i="1" dirty="0" smtClean="0">
                            <a:latin typeface="Cambria Math"/>
                          </a:rPr>
                          <m:t>𝑧</m:t>
                        </m:r>
                        <m:r>
                          <a:rPr lang="en-US" sz="1800" b="0" i="1" dirty="0" smtClean="0">
                            <a:latin typeface="Cambria Math"/>
                          </a:rPr>
                          <m:t>)</m:t>
                        </m:r>
                      </m:sub>
                    </m:sSub>
                    <m:r>
                      <a:rPr lang="ru-RU" sz="1800" i="1" dirty="0">
                        <a:latin typeface="Cambria Math"/>
                      </a:rPr>
                      <m:t> [</m:t>
                    </m:r>
                    <m:r>
                      <m:rPr>
                        <m:sty m:val="p"/>
                      </m:rPr>
                      <a:rPr lang="en-US" sz="1800" i="1" dirty="0">
                        <a:latin typeface="Cambria Math"/>
                      </a:rPr>
                      <m:t>log</m:t>
                    </m:r>
                    <m:r>
                      <a:rPr lang="en-US" sz="1800" i="1" dirty="0">
                        <a:latin typeface="Cambria Math"/>
                      </a:rPr>
                      <m:t>(1 − </m:t>
                    </m:r>
                    <m:r>
                      <m:rPr>
                        <m:sty m:val="p"/>
                      </m:rPr>
                      <a:rPr lang="ru-RU" sz="1800" i="1" dirty="0">
                        <a:latin typeface="Cambria Math"/>
                      </a:rPr>
                      <m:t>D</m:t>
                    </m:r>
                    <m:d>
                      <m:dPr>
                        <m:ctrlPr>
                          <a:rPr lang="ru-RU" sz="18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ru-RU" sz="1800" i="1" dirty="0">
                            <a:latin typeface="Cambria Math"/>
                          </a:rPr>
                          <m:t>G</m:t>
                        </m:r>
                        <m:d>
                          <m:dPr>
                            <m:ctrlPr>
                              <a:rPr lang="ru-RU" sz="18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1800" i="1" dirty="0">
                                <a:latin typeface="Cambria Math"/>
                              </a:rPr>
                              <m:t>z</m:t>
                            </m:r>
                          </m:e>
                        </m:d>
                      </m:e>
                    </m:d>
                    <m:r>
                      <a:rPr lang="en-US" sz="1800" i="1" dirty="0">
                        <a:latin typeface="Cambria Math"/>
                      </a:rPr>
                      <m:t>]</m:t>
                    </m:r>
                  </m:oMath>
                </a14:m>
                <a:endParaRPr lang="en-US" sz="1800" dirty="0"/>
              </a:p>
              <a:p>
                <a:pPr lvl="1"/>
                <a:endParaRPr lang="ru-RU" sz="1600" dirty="0"/>
              </a:p>
            </p:txBody>
          </p:sp>
        </mc:Choice>
        <mc:Fallback xmlns="">
          <p:sp>
            <p:nvSpPr>
              <p:cNvPr id="7" name="Объект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5575" y="908720"/>
                <a:ext cx="8880921" cy="5688632"/>
              </a:xfr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51" y="1196752"/>
            <a:ext cx="2849389" cy="1941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 descr="ÐÐµÐ¹ÑÐ¾ÑÐµÑÐµÐ²Ð°Ñ Ð¸Ð³ÑÐ° Ð² Ð¸Ð¼Ð¸ÑÐ°ÑÐ¸Ñ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3356992"/>
            <a:ext cx="6621713" cy="3337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851920" y="2143983"/>
                <a:ext cx="3972178" cy="12977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Conditional GAN</a:t>
                </a:r>
              </a:p>
              <a:p>
                <a:pPr/>
                <a14:m>
                  <m:oMath xmlns:m="http://schemas.openxmlformats.org/officeDocument/2006/math">
                    <m:r>
                      <a:rPr lang="ru-RU" sz="2000" i="1" dirty="0">
                        <a:latin typeface="Cambria Math"/>
                      </a:rPr>
                      <m:t>𝑉</m:t>
                    </m:r>
                    <m:r>
                      <a:rPr lang="ru-RU" sz="2000" i="1" dirty="0">
                        <a:latin typeface="Cambria Math"/>
                      </a:rPr>
                      <m:t> (</m:t>
                    </m:r>
                    <m:r>
                      <a:rPr lang="ru-RU" sz="2000" i="1" dirty="0">
                        <a:latin typeface="Cambria Math"/>
                      </a:rPr>
                      <m:t>𝐷</m:t>
                    </m:r>
                    <m:r>
                      <a:rPr lang="ru-RU" sz="2000" i="1" dirty="0">
                        <a:latin typeface="Cambria Math"/>
                      </a:rPr>
                      <m:t>, </m:t>
                    </m:r>
                    <m:r>
                      <a:rPr lang="ru-RU" sz="2000" i="1" dirty="0">
                        <a:latin typeface="Cambria Math"/>
                      </a:rPr>
                      <m:t>𝐺</m:t>
                    </m:r>
                    <m:r>
                      <a:rPr lang="ru-RU" sz="2000" i="1" dirty="0">
                        <a:latin typeface="Cambria Math"/>
                      </a:rPr>
                      <m:t>)</m:t>
                    </m:r>
                  </m:oMath>
                </a14:m>
                <a:r>
                  <a:rPr lang="en-US" sz="2000" dirty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 dirty="0" err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 dirty="0">
                                <a:latin typeface="Cambria Math"/>
                              </a:rPr>
                              <m:t>𝑠</m:t>
                            </m:r>
                          </m:sub>
                        </m:sSub>
                        <m:r>
                          <a:rPr lang="ru-RU" i="1" dirty="0" err="1">
                            <a:latin typeface="Cambria Math" panose="02040503050406030204" pitchFamily="18" charset="0"/>
                          </a:rPr>
                          <m:t>∼</m:t>
                        </m:r>
                        <m:sSub>
                          <m:sSub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i="1" dirty="0" err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ru-RU" i="1" dirty="0" err="1">
                                <a:latin typeface="Cambria Math" panose="02040503050406030204" pitchFamily="18" charset="0"/>
                              </a:rPr>
                              <m:t>𝑑𝑎𝑡𝑎</m:t>
                            </m:r>
                          </m:sub>
                        </m:sSub>
                        <m:d>
                          <m:dPr>
                            <m:ctrlPr>
                              <a:rPr lang="ru-RU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sub>
                    </m:sSub>
                    <m:r>
                      <a:rPr lang="ru-RU" i="1" dirty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["/>
                        <m:endChr m:val="]"/>
                        <m:ctrlPr>
                          <a:rPr lang="ru-RU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ru-RU" i="1" dirty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ru-RU" i="0" dirty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ru-RU" i="1" dirty="0">
                                <a:latin typeface="Cambria Math" panose="02040503050406030204" pitchFamily="18" charset="0"/>
                              </a:rPr>
                              <m:t>𝐷</m:t>
                            </m:r>
                            <m:d>
                              <m:dPr>
                                <m:ctrlPr>
                                  <a:rPr lang="ru-RU" i="1" dirty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ru-RU" i="1" dirty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dirty="0" smtClean="0">
                                    <a:latin typeface="Cambria Math"/>
                                  </a:rPr>
                                  <m:t>|</m:t>
                                </m:r>
                                <m:r>
                                  <a:rPr lang="en-US" b="0" i="1" dirty="0" smtClean="0">
                                    <a:latin typeface="Cambria Math"/>
                                  </a:rPr>
                                  <m:t>𝑦</m:t>
                                </m:r>
                              </m:e>
                            </m:d>
                          </m:e>
                        </m:func>
                      </m:e>
                    </m:d>
                    <m:r>
                      <a:rPr lang="en-US" b="0" i="1" dirty="0" smtClean="0">
                        <a:latin typeface="Cambria Math"/>
                      </a:rPr>
                      <m:t>+</m:t>
                    </m:r>
                  </m:oMath>
                </a14:m>
                <a:r>
                  <a:rPr lang="en-US" i="1" dirty="0">
                    <a:latin typeface="Cambria Math" panose="02040503050406030204" pitchFamily="18" charset="0"/>
                  </a:rPr>
                  <a:t/>
                </a:r>
                <a:br>
                  <a:rPr lang="en-US" i="1" dirty="0">
                    <a:latin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dirty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dirty="0">
                              <a:latin typeface="Cambria Math"/>
                            </a:rPr>
                            <m:t>𝐸</m:t>
                          </m:r>
                        </m:e>
                        <m:sub>
                          <m:r>
                            <a:rPr lang="ru-RU" sz="2000" i="1" dirty="0">
                              <a:latin typeface="Cambria Math"/>
                            </a:rPr>
                            <m:t>𝑧</m:t>
                          </m:r>
                          <m:r>
                            <a:rPr lang="ru-RU" sz="2000" i="1" dirty="0">
                              <a:latin typeface="Cambria Math"/>
                            </a:rPr>
                            <m:t>∼</m:t>
                          </m:r>
                          <m:sSub>
                            <m:sSubPr>
                              <m:ctrlPr>
                                <a:rPr lang="en-US" sz="2000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 dirty="0">
                                  <a:latin typeface="Cambria Math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ru-RU" sz="2000" i="1" dirty="0">
                                  <a:latin typeface="Cambria Math"/>
                                </a:rPr>
                                <m:t>𝑧</m:t>
                              </m:r>
                            </m:sub>
                          </m:sSub>
                          <m:r>
                            <a:rPr lang="en-US" sz="2000" b="0" i="1" dirty="0" smtClean="0">
                              <a:latin typeface="Cambria Math"/>
                            </a:rPr>
                            <m:t>(</m:t>
                          </m:r>
                          <m:r>
                            <a:rPr lang="en-US" sz="2000" b="0" i="1" dirty="0" smtClean="0">
                              <a:latin typeface="Cambria Math"/>
                            </a:rPr>
                            <m:t>𝑧</m:t>
                          </m:r>
                          <m:r>
                            <a:rPr lang="en-US" sz="2000" b="0" i="1" dirty="0" smtClean="0">
                              <a:latin typeface="Cambria Math"/>
                            </a:rPr>
                            <m:t>)</m:t>
                          </m:r>
                        </m:sub>
                      </m:sSub>
                      <m:r>
                        <a:rPr lang="ru-RU" sz="2000" i="1" dirty="0">
                          <a:latin typeface="Cambria Math"/>
                        </a:rPr>
                        <m:t> [</m:t>
                      </m:r>
                      <m:r>
                        <m:rPr>
                          <m:sty m:val="p"/>
                        </m:rPr>
                        <a:rPr lang="en-US" sz="2000" i="1" dirty="0">
                          <a:latin typeface="Cambria Math"/>
                        </a:rPr>
                        <m:t>log</m:t>
                      </m:r>
                      <m:r>
                        <a:rPr lang="en-US" sz="2000" i="1" dirty="0">
                          <a:latin typeface="Cambria Math"/>
                        </a:rPr>
                        <m:t>(1 − </m:t>
                      </m:r>
                      <m:r>
                        <m:rPr>
                          <m:sty m:val="p"/>
                        </m:rPr>
                        <a:rPr lang="ru-RU" sz="2000" i="1" dirty="0">
                          <a:latin typeface="Cambria Math"/>
                        </a:rPr>
                        <m:t>D</m:t>
                      </m:r>
                      <m:d>
                        <m:dPr>
                          <m:ctrlPr>
                            <a:rPr lang="ru-RU" sz="20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ru-RU" sz="2000" i="1" dirty="0">
                              <a:latin typeface="Cambria Math"/>
                            </a:rPr>
                            <m:t>G</m:t>
                          </m:r>
                          <m:d>
                            <m:dPr>
                              <m:ctrlPr>
                                <a:rPr lang="ru-RU" sz="20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 i="1" dirty="0">
                                  <a:latin typeface="Cambria Math"/>
                                </a:rPr>
                                <m:t>z</m:t>
                              </m:r>
                              <m:r>
                                <a:rPr lang="en-US" sz="2000" b="0" i="1" dirty="0" smtClean="0">
                                  <a:latin typeface="Cambria Math"/>
                                </a:rPr>
                                <m:t>|</m:t>
                              </m:r>
                              <m:r>
                                <a:rPr lang="en-US" sz="2000" b="0" i="1" dirty="0" smtClean="0">
                                  <a:latin typeface="Cambria Math"/>
                                </a:rPr>
                                <m:t>𝑦</m:t>
                              </m:r>
                            </m:e>
                          </m:d>
                        </m:e>
                      </m:d>
                      <m:r>
                        <a:rPr lang="en-US" sz="2000" i="1" dirty="0">
                          <a:latin typeface="Cambria Math"/>
                        </a:rPr>
                        <m:t>]</m:t>
                      </m:r>
                    </m:oMath>
                  </m:oMathPara>
                </a14:m>
                <a:endParaRPr lang="en-US" sz="2000" dirty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1920" y="2143983"/>
                <a:ext cx="3972178" cy="1297728"/>
              </a:xfrm>
              <a:prstGeom prst="rect">
                <a:avLst/>
              </a:prstGeom>
              <a:blipFill rotWithShape="1">
                <a:blip r:embed="rId5"/>
                <a:stretch>
                  <a:fillRect l="-1382" t="-234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3500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Порождающие сети</a:t>
            </a:r>
            <a:r>
              <a:rPr lang="en-US" sz="3600" b="1" dirty="0"/>
              <a:t>. </a:t>
            </a:r>
            <a:r>
              <a:rPr lang="en-US" sz="3600" b="1" dirty="0" err="1"/>
              <a:t>InfoGAN</a:t>
            </a:r>
            <a:endParaRPr lang="ru-RU" sz="3600" b="1" dirty="0"/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307975" y="836712"/>
            <a:ext cx="8584505" cy="5688632"/>
          </a:xfrm>
        </p:spPr>
        <p:txBody>
          <a:bodyPr>
            <a:normAutofit/>
          </a:bodyPr>
          <a:lstStyle/>
          <a:p>
            <a:r>
              <a:rPr lang="en-US" sz="2200" b="1" dirty="0"/>
              <a:t>Info GAN </a:t>
            </a:r>
            <a:r>
              <a:rPr lang="ru-RU" sz="2200" b="1" dirty="0"/>
              <a:t>к задаче оптимизации</a:t>
            </a:r>
            <a:r>
              <a:rPr lang="en-US" sz="2200" b="1" dirty="0"/>
              <a:t> GAN </a:t>
            </a:r>
            <a:r>
              <a:rPr lang="ru-RU" sz="2200" b="1" dirty="0"/>
              <a:t>добавляются  дополнительные теоретико-информационные ограничения. </a:t>
            </a:r>
          </a:p>
          <a:p>
            <a:r>
              <a:rPr lang="ru-RU" sz="2000" i="1" dirty="0"/>
              <a:t>Задача </a:t>
            </a:r>
            <a:r>
              <a:rPr lang="ru-RU" sz="2000" i="1" dirty="0" err="1"/>
              <a:t>обучтиь</a:t>
            </a:r>
            <a:r>
              <a:rPr lang="ru-RU" sz="2000" i="1" dirty="0"/>
              <a:t> «распутанное» представление (</a:t>
            </a:r>
            <a:r>
              <a:rPr lang="ru-RU" sz="2000" i="1" dirty="0" err="1"/>
              <a:t>disentangled</a:t>
            </a:r>
            <a:r>
              <a:rPr lang="ru-RU" sz="2000" i="1" dirty="0"/>
              <a:t> </a:t>
            </a:r>
            <a:r>
              <a:rPr lang="ru-RU" sz="2000" i="1" dirty="0" err="1"/>
              <a:t>representation</a:t>
            </a:r>
            <a:r>
              <a:rPr lang="ru-RU" sz="2000" i="1" dirty="0"/>
              <a:t>), в котором отдельные признаки имеют естественную интерпретацию. </a:t>
            </a:r>
          </a:p>
          <a:p>
            <a:pPr lvl="1"/>
            <a:r>
              <a:rPr lang="ru-RU" sz="1800" dirty="0"/>
              <a:t>Например, хотелось бы, чтобы признаки у GAN, генерирующей человеческое лицо, соответствовали цвету глаз, форме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627" y="3068960"/>
            <a:ext cx="3568548" cy="3001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47612" y="3212976"/>
            <a:ext cx="507245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Обычные </a:t>
            </a:r>
            <a:r>
              <a:rPr lang="en-US" sz="2000" dirty="0"/>
              <a:t>GAN </a:t>
            </a:r>
            <a:r>
              <a:rPr lang="ru-RU" sz="2000" dirty="0"/>
              <a:t>не накладывают ограничения на вектор скрытого представления, 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/>
              <a:t>в теории, генератор может начать использовать факторы в очень нелинейно или связано, тем самым ни один из факторов не будет отвечать за какой либо семантический признак . </a:t>
            </a:r>
          </a:p>
        </p:txBody>
      </p:sp>
    </p:spTree>
    <p:extLst>
      <p:ext uri="{BB962C8B-B14F-4D97-AF65-F5344CB8AC3E}">
        <p14:creationId xmlns:p14="http://schemas.microsoft.com/office/powerpoint/2010/main" val="4033832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Порождающие сети</a:t>
            </a:r>
            <a:r>
              <a:rPr lang="en-US" sz="3600" b="1" dirty="0"/>
              <a:t>. </a:t>
            </a:r>
            <a:r>
              <a:rPr lang="en-US" sz="3600" b="1" dirty="0" err="1"/>
              <a:t>InfoGAN</a:t>
            </a:r>
            <a:endParaRPr lang="ru-RU" sz="3600" b="1" dirty="0"/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155575" y="836712"/>
            <a:ext cx="8808913" cy="5688632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ru-RU" sz="1800" dirty="0"/>
              <a:t> </a:t>
            </a:r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836712"/>
            <a:ext cx="5488161" cy="3181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2436" y="2996952"/>
            <a:ext cx="5562600" cy="367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30631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>
            <a:noAutofit/>
          </a:bodyPr>
          <a:lstStyle/>
          <a:p>
            <a:r>
              <a:rPr lang="ru-RU" sz="3200" b="1" dirty="0" smtClean="0"/>
              <a:t>Вариационный </a:t>
            </a:r>
            <a:r>
              <a:rPr lang="ru-RU" sz="3200" b="1" dirty="0" err="1"/>
              <a:t>автоэенкодер</a:t>
            </a:r>
            <a:r>
              <a:rPr lang="ru-RU" sz="3200" b="1" dirty="0"/>
              <a:t> </a:t>
            </a:r>
            <a:r>
              <a:rPr lang="en-US" sz="3200" b="1" dirty="0"/>
              <a:t>VAE</a:t>
            </a:r>
            <a:r>
              <a:rPr lang="ru-RU" sz="3200" b="1" dirty="0"/>
              <a:t>+</a:t>
            </a:r>
            <a:r>
              <a:rPr lang="en-US" sz="3200" b="1" dirty="0"/>
              <a:t>GAN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1268760"/>
            <a:ext cx="8684743" cy="5400600"/>
          </a:xfrm>
        </p:spPr>
        <p:txBody>
          <a:bodyPr>
            <a:normAutofit/>
          </a:bodyPr>
          <a:lstStyle/>
          <a:p>
            <a:r>
              <a:rPr lang="ru-RU" sz="2000" dirty="0"/>
              <a:t>Недостаток чистого </a:t>
            </a:r>
            <a:r>
              <a:rPr lang="en-US" sz="2000" dirty="0"/>
              <a:t>VAE</a:t>
            </a:r>
            <a:r>
              <a:rPr lang="ru-RU" sz="2000" dirty="0"/>
              <a:t> – размытость данных, по этому к нему лучше добавить дискриминатор, тогда получится </a:t>
            </a:r>
            <a:r>
              <a:rPr lang="en-US" sz="2000" dirty="0"/>
              <a:t>VAE+GAN </a:t>
            </a:r>
            <a:r>
              <a:rPr lang="ru-RU" sz="2000" dirty="0"/>
              <a:t>модель</a:t>
            </a:r>
          </a:p>
        </p:txBody>
      </p:sp>
      <p:pic>
        <p:nvPicPr>
          <p:cNvPr id="10242" name="Picture 2" descr="https://habrastorage.org/web/7a1/8db/d39/7a18dbd3969048c2b085cc707e539f0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988840"/>
            <a:ext cx="5431582" cy="262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s://habrastorage.org/web/683/e02/848/683e028486074212b85bbb8696cc05b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725144"/>
            <a:ext cx="7951768" cy="167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9405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Дискриминантный и порождающий подход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36600" y="3602038"/>
            <a:ext cx="8204200" cy="3065462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  <a:r>
              <a:rPr lang="ru-RU" sz="2800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ru-RU" sz="2800" b="1" dirty="0">
                <a:solidFill>
                  <a:schemeClr val="bg1">
                    <a:lumMod val="50000"/>
                  </a:schemeClr>
                </a:solidFill>
              </a:rPr>
              <a:t>Лекция – </a:t>
            </a:r>
          </a:p>
          <a:p>
            <a:r>
              <a:rPr lang="ru-RU" sz="2800" b="1" dirty="0" smtClean="0">
                <a:solidFill>
                  <a:schemeClr val="bg1">
                    <a:lumMod val="50000"/>
                  </a:schemeClr>
                </a:solidFill>
              </a:rPr>
              <a:t>Генеративные сети</a:t>
            </a:r>
          </a:p>
          <a:p>
            <a:r>
              <a:rPr lang="ru-RU" sz="3600" b="1" dirty="0">
                <a:solidFill>
                  <a:schemeClr val="bg1">
                    <a:lumMod val="50000"/>
                  </a:schemeClr>
                </a:solidFill>
              </a:rPr>
              <a:t>Основы нейронных сетей.</a:t>
            </a:r>
            <a:r>
              <a:rPr lang="ru-RU" sz="2800" b="1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ru-RU" sz="2800" b="1" dirty="0">
                <a:solidFill>
                  <a:schemeClr val="bg1">
                    <a:lumMod val="50000"/>
                  </a:schemeClr>
                </a:solidFill>
              </a:rPr>
            </a:br>
            <a:endParaRPr lang="ru-RU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1113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 err="1" smtClean="0"/>
              <a:t>CycleGAN</a:t>
            </a:r>
            <a:endParaRPr lang="ru-RU" sz="3600" b="1" dirty="0"/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155575" y="836712"/>
            <a:ext cx="8808913" cy="5688632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ru-RU" sz="1800" dirty="0"/>
              <a:t> </a:t>
            </a:r>
          </a:p>
        </p:txBody>
      </p:sp>
      <p:sp>
        <p:nvSpPr>
          <p:cNvPr id="8" name="AutoShape 6" descr="A happy hitm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8" descr="A happy hitm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AutoShape 11" descr="The power of CycleGANs!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AutoShape 13" descr="The power of CycleGANs!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50" name="Picture 2" descr="Image result for CycleGAN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897" y="989112"/>
            <a:ext cx="7971932" cy="3916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s://habrastorage.org/webt/59/e4/27/59e4273e8ee5251877933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175" y="4996479"/>
            <a:ext cx="7715250" cy="146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0516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en-US" sz="3200" b="1" dirty="0" err="1" smtClean="0"/>
              <a:t>CycleGAN</a:t>
            </a:r>
            <a:endParaRPr lang="ru-RU" sz="3600" b="1" dirty="0"/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155575" y="836712"/>
            <a:ext cx="8808913" cy="5688632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ru-RU" sz="1800" dirty="0"/>
              <a:t> </a:t>
            </a:r>
          </a:p>
        </p:txBody>
      </p:sp>
      <p:sp>
        <p:nvSpPr>
          <p:cNvPr id="8" name="AutoShape 6" descr="A happy hitm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8" descr="A happy hitm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AutoShape 11" descr="The power of CycleGANs!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AutoShape 13" descr="The power of CycleGANs!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37" y="717402"/>
            <a:ext cx="7813525" cy="4168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50820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507288" cy="490066"/>
          </a:xfrm>
        </p:spPr>
        <p:txBody>
          <a:bodyPr>
            <a:normAutofit fontScale="90000"/>
          </a:bodyPr>
          <a:lstStyle/>
          <a:p>
            <a:r>
              <a:rPr lang="en-US" sz="3200" b="1" dirty="0" err="1" smtClean="0"/>
              <a:t>DeepFake</a:t>
            </a:r>
            <a:r>
              <a:rPr lang="en-US" sz="3200" b="1" dirty="0" smtClean="0"/>
              <a:t> </a:t>
            </a:r>
            <a:r>
              <a:rPr lang="ru-RU" sz="3200" b="1" dirty="0" smtClean="0"/>
              <a:t>как пример работы генеративного подхода</a:t>
            </a:r>
            <a:endParaRPr lang="ru-RU" sz="3600" b="1" dirty="0"/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155575" y="836712"/>
            <a:ext cx="8808913" cy="5688632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ru-RU" sz="1800" dirty="0"/>
              <a:t> </a:t>
            </a:r>
          </a:p>
        </p:txBody>
      </p:sp>
      <p:sp>
        <p:nvSpPr>
          <p:cNvPr id="8" name="AutoShape 6" descr="A happy hitm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8" descr="A happy hitm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AutoShape 11" descr="The power of CycleGANs!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AutoShape 13" descr="The power of CycleGANs!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074" name="Picture 2" descr="https://www.alanzucconi.com/wp-content/uploads/2018/03/deepfakes_02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630" y="764487"/>
            <a:ext cx="5800725" cy="3113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deepfake neural network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93" y="3805828"/>
            <a:ext cx="7162800" cy="3091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095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Дискриминантные и порождающие сети</a:t>
            </a:r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6"/>
              <p:cNvSpPr>
                <a:spLocks noGrp="1"/>
              </p:cNvSpPr>
              <p:nvPr>
                <p:ph idx="1"/>
              </p:nvPr>
            </p:nvSpPr>
            <p:spPr>
              <a:xfrm>
                <a:off x="307975" y="836712"/>
                <a:ext cx="8584505" cy="5688632"/>
              </a:xfrm>
            </p:spPr>
            <p:txBody>
              <a:bodyPr>
                <a:normAutofit/>
              </a:bodyPr>
              <a:lstStyle/>
              <a:p>
                <a:pPr marL="174625" indent="-163513">
                  <a:spcBef>
                    <a:spcPts val="1200"/>
                  </a:spcBef>
                </a:pPr>
                <a:r>
                  <a:rPr lang="ru-RU" sz="2400" b="1" dirty="0"/>
                  <a:t>Дискриминантные </a:t>
                </a:r>
                <a:r>
                  <a:rPr lang="ru-RU" sz="2200" b="1" dirty="0"/>
                  <a:t>модели </a:t>
                </a:r>
                <a:r>
                  <a:rPr lang="ru-RU" sz="2200" dirty="0"/>
                  <a:t>обучают функцию, которая отображает вход </a:t>
                </a:r>
                <a14:m>
                  <m:oMath xmlns:m="http://schemas.openxmlformats.org/officeDocument/2006/math">
                    <m:r>
                      <a:rPr lang="ru-RU" sz="2200" b="1" i="1" dirty="0" smtClean="0">
                        <a:latin typeface="Cambria Math"/>
                      </a:rPr>
                      <m:t>𝒙</m:t>
                    </m:r>
                  </m:oMath>
                </a14:m>
                <a:r>
                  <a:rPr lang="ru-RU" sz="2200" dirty="0"/>
                  <a:t> в некоторую метку класса </a:t>
                </a:r>
                <a14:m>
                  <m:oMath xmlns:m="http://schemas.openxmlformats.org/officeDocument/2006/math">
                    <m:r>
                      <a:rPr lang="ru-RU" sz="2200" i="1" dirty="0" smtClean="0">
                        <a:latin typeface="Cambria Math"/>
                      </a:rPr>
                      <m:t>𝑦</m:t>
                    </m:r>
                  </m:oMath>
                </a14:m>
                <a:r>
                  <a:rPr lang="ru-RU" sz="2200" dirty="0"/>
                  <a:t>; </a:t>
                </a:r>
              </a:p>
              <a:p>
                <a:pPr marL="742950" lvl="2" indent="-342900">
                  <a:spcBef>
                    <a:spcPts val="1200"/>
                  </a:spcBef>
                </a:pPr>
                <a:r>
                  <a:rPr lang="ru-RU" sz="2000" dirty="0"/>
                  <a:t>обучают </a:t>
                </a:r>
                <a:r>
                  <a:rPr lang="ru-RU" sz="2000" i="1" dirty="0"/>
                  <a:t>условное </a:t>
                </a:r>
                <a:r>
                  <a:rPr lang="ru-RU" sz="2000" dirty="0"/>
                  <a:t>распределение </a:t>
                </a:r>
                <a14:m>
                  <m:oMath xmlns:m="http://schemas.openxmlformats.org/officeDocument/2006/math">
                    <m:r>
                      <a:rPr lang="ru-RU" sz="2000" i="1" dirty="0" smtClean="0">
                        <a:latin typeface="Cambria Math"/>
                      </a:rPr>
                      <m:t>𝑝</m:t>
                    </m:r>
                    <m:r>
                      <a:rPr lang="ru-RU" sz="2000" i="1" dirty="0" smtClean="0">
                        <a:latin typeface="Cambria Math"/>
                      </a:rPr>
                      <m:t>(</m:t>
                    </m:r>
                    <m:r>
                      <a:rPr lang="ru-RU" sz="2000" i="1" dirty="0" smtClean="0">
                        <a:latin typeface="Cambria Math"/>
                      </a:rPr>
                      <m:t>𝑦</m:t>
                    </m:r>
                    <m:r>
                      <a:rPr lang="ru-RU" sz="2000" i="1" dirty="0" smtClean="0">
                        <a:latin typeface="Cambria Math"/>
                      </a:rPr>
                      <m:t> | </m:t>
                    </m:r>
                    <m:r>
                      <a:rPr lang="ru-RU" sz="2000" b="1" i="1" dirty="0">
                        <a:latin typeface="Cambria Math"/>
                      </a:rPr>
                      <m:t>𝒙</m:t>
                    </m:r>
                    <m:r>
                      <a:rPr lang="ru-RU" sz="2000" i="1" dirty="0" smtClean="0">
                        <a:latin typeface="Cambria Math"/>
                      </a:rPr>
                      <m:t>);</m:t>
                    </m:r>
                  </m:oMath>
                </a14:m>
                <a:endParaRPr lang="ru-RU" sz="2000" dirty="0"/>
              </a:p>
              <a:p>
                <a:pPr marL="742950" lvl="2" indent="-342900">
                  <a:spcBef>
                    <a:spcPts val="1200"/>
                  </a:spcBef>
                </a:pPr>
                <a:r>
                  <a:rPr lang="ru-RU" sz="2000" dirty="0"/>
                  <a:t>Модель обучения с учителем</a:t>
                </a:r>
              </a:p>
              <a:p>
                <a:pPr marL="174625" indent="-163513">
                  <a:spcBef>
                    <a:spcPts val="1200"/>
                  </a:spcBef>
                </a:pPr>
                <a:r>
                  <a:rPr lang="ru-RU" sz="2200" b="1" dirty="0"/>
                  <a:t>Порождающие (генеративные) модели </a:t>
                </a:r>
                <a:r>
                  <a:rPr lang="ru-RU" sz="2200" dirty="0"/>
                  <a:t>обучают </a:t>
                </a:r>
                <a:r>
                  <a:rPr lang="ru-RU" sz="2200" i="1" dirty="0"/>
                  <a:t>совместное </a:t>
                </a:r>
                <a:r>
                  <a:rPr lang="ru-RU" sz="2200" dirty="0"/>
                  <a:t>распределение  </a:t>
                </a:r>
                <a:r>
                  <a:rPr lang="ru-RU" sz="2200" i="1" dirty="0"/>
                  <a:t>p</a:t>
                </a:r>
                <a:r>
                  <a:rPr lang="ru-RU" sz="2200" dirty="0"/>
                  <a:t>(</a:t>
                </a:r>
                <a:r>
                  <a:rPr lang="ru-RU" sz="2200" b="1" i="1" dirty="0"/>
                  <a:t>x</a:t>
                </a:r>
                <a:r>
                  <a:rPr lang="ru-RU" sz="2200" i="1" dirty="0"/>
                  <a:t>, y</a:t>
                </a:r>
                <a:r>
                  <a:rPr lang="ru-RU" sz="2200" dirty="0"/>
                  <a:t>) </a:t>
                </a:r>
                <a:endParaRPr lang="en-US" sz="2200" dirty="0"/>
              </a:p>
              <a:p>
                <a:pPr lvl="1">
                  <a:spcBef>
                    <a:spcPts val="1200"/>
                  </a:spcBef>
                  <a:buFont typeface="Arial" panose="020B0604020202020204" pitchFamily="34" charset="0"/>
                  <a:buChar char="•"/>
                </a:pPr>
                <a:r>
                  <a:rPr lang="ru-RU" sz="2000" dirty="0"/>
                  <a:t>Таким образом распределение </a:t>
                </a:r>
                <a14:m>
                  <m:oMath xmlns:m="http://schemas.openxmlformats.org/officeDocument/2006/math">
                    <m:r>
                      <a:rPr lang="ru-RU" sz="2000" i="1" dirty="0">
                        <a:latin typeface="Cambria Math"/>
                      </a:rPr>
                      <m:t>𝑝</m:t>
                    </m:r>
                    <m:r>
                      <a:rPr lang="ru-RU" sz="2000" i="1" dirty="0">
                        <a:latin typeface="Cambria Math"/>
                      </a:rPr>
                      <m:t>(</m:t>
                    </m:r>
                    <m:r>
                      <a:rPr lang="ru-RU" sz="2000" i="1" dirty="0">
                        <a:latin typeface="Cambria Math"/>
                      </a:rPr>
                      <m:t>𝑦</m:t>
                    </m:r>
                    <m:r>
                      <a:rPr lang="ru-RU" sz="2000" i="1" dirty="0">
                        <a:latin typeface="Cambria Math"/>
                      </a:rPr>
                      <m:t> | </m:t>
                    </m:r>
                    <m:r>
                      <a:rPr lang="ru-RU" sz="2000" b="1" i="1" dirty="0">
                        <a:latin typeface="Cambria Math"/>
                      </a:rPr>
                      <m:t>𝒙</m:t>
                    </m:r>
                    <m:r>
                      <a:rPr lang="ru-RU" sz="2000" i="1" dirty="0">
                        <a:latin typeface="Cambria Math"/>
                      </a:rPr>
                      <m:t>)</m:t>
                    </m:r>
                    <m:r>
                      <a:rPr lang="ru-RU" sz="2000" b="0" i="1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ru-RU" sz="2000" dirty="0"/>
                  <a:t>может быть получено как</a:t>
                </a:r>
                <a:br>
                  <a:rPr lang="ru-RU" sz="2000" dirty="0"/>
                </a:br>
                <a14:m>
                  <m:oMath xmlns:m="http://schemas.openxmlformats.org/officeDocument/2006/math">
                    <m:r>
                      <a:rPr lang="ru-RU" sz="2000" i="1" dirty="0" smtClean="0">
                        <a:latin typeface="Cambria Math"/>
                      </a:rPr>
                      <m:t>𝑝</m:t>
                    </m:r>
                    <m:r>
                      <a:rPr lang="ru-RU" sz="2000" i="1" dirty="0" smtClean="0">
                        <a:latin typeface="Cambria Math"/>
                      </a:rPr>
                      <m:t>(</m:t>
                    </m:r>
                    <m:r>
                      <a:rPr lang="ru-RU" sz="2000" i="1" dirty="0" smtClean="0">
                        <a:latin typeface="Cambria Math"/>
                      </a:rPr>
                      <m:t>𝑦</m:t>
                    </m:r>
                    <m:r>
                      <a:rPr lang="ru-RU" sz="2000" i="1" dirty="0" smtClean="0">
                        <a:latin typeface="Cambria Math"/>
                      </a:rPr>
                      <m:t> | </m:t>
                    </m:r>
                    <m:r>
                      <a:rPr lang="ru-RU" sz="2000" b="1" i="1" dirty="0">
                        <a:latin typeface="Cambria Math"/>
                      </a:rPr>
                      <m:t>𝒙</m:t>
                    </m:r>
                    <m:r>
                      <a:rPr lang="ru-RU" sz="2000" i="1" dirty="0">
                        <a:latin typeface="Cambria Math"/>
                      </a:rPr>
                      <m:t>) = </m:t>
                    </m:r>
                    <m:r>
                      <a:rPr lang="ru-RU" sz="2000" i="1" dirty="0">
                        <a:latin typeface="Cambria Math"/>
                      </a:rPr>
                      <m:t>𝑝</m:t>
                    </m:r>
                    <m:r>
                      <a:rPr lang="ru-RU" sz="2000" i="1" dirty="0">
                        <a:latin typeface="Cambria Math"/>
                      </a:rPr>
                      <m:t>(</m:t>
                    </m:r>
                    <m:r>
                      <a:rPr lang="ru-RU" sz="2000" b="1" i="1" dirty="0">
                        <a:latin typeface="Cambria Math"/>
                      </a:rPr>
                      <m:t>𝒙</m:t>
                    </m:r>
                    <m:r>
                      <a:rPr lang="en-US" sz="2000" i="1" dirty="0">
                        <a:latin typeface="Cambria Math"/>
                      </a:rPr>
                      <m:t>,</m:t>
                    </m:r>
                    <m:r>
                      <a:rPr lang="ru-RU" sz="2000" i="1" dirty="0">
                        <a:latin typeface="Cambria Math"/>
                      </a:rPr>
                      <m:t>𝑦</m:t>
                    </m:r>
                    <m:r>
                      <a:rPr lang="ru-RU" sz="2000" i="1" dirty="0">
                        <a:latin typeface="Cambria Math"/>
                      </a:rPr>
                      <m:t>)/ </m:t>
                    </m:r>
                    <m:r>
                      <a:rPr lang="en-US" sz="2000" i="1" dirty="0">
                        <a:latin typeface="Cambria Math"/>
                      </a:rPr>
                      <m:t>𝑝</m:t>
                    </m:r>
                    <m:r>
                      <a:rPr lang="en-US" sz="2000" i="1" dirty="0">
                        <a:latin typeface="Cambria Math"/>
                      </a:rPr>
                      <m:t>(</m:t>
                    </m:r>
                    <m:r>
                      <a:rPr lang="en-US" sz="2000" b="1" i="1" dirty="0">
                        <a:latin typeface="Cambria Math"/>
                      </a:rPr>
                      <m:t>𝒙</m:t>
                    </m:r>
                    <m:r>
                      <a:rPr lang="en-US" sz="2000" i="1" dirty="0">
                        <a:latin typeface="Cambria Math"/>
                      </a:rPr>
                      <m:t>)~</m:t>
                    </m:r>
                    <m:r>
                      <a:rPr lang="en-US" sz="2000" i="1" dirty="0">
                        <a:latin typeface="Cambria Math"/>
                      </a:rPr>
                      <m:t>𝑝</m:t>
                    </m:r>
                    <m:r>
                      <a:rPr lang="en-US" sz="2000" i="1" dirty="0">
                        <a:latin typeface="Cambria Math"/>
                      </a:rPr>
                      <m:t>(</m:t>
                    </m:r>
                    <m:r>
                      <a:rPr lang="en-US" sz="2000" b="1" i="1" dirty="0" err="1">
                        <a:latin typeface="Cambria Math"/>
                      </a:rPr>
                      <m:t>𝒙</m:t>
                    </m:r>
                    <m:r>
                      <a:rPr lang="en-US" sz="2000" b="1" i="1" dirty="0" err="1">
                        <a:latin typeface="Cambria Math"/>
                      </a:rPr>
                      <m:t>,</m:t>
                    </m:r>
                    <m:r>
                      <a:rPr lang="en-US" sz="2000" i="1" dirty="0" err="1">
                        <a:latin typeface="Cambria Math"/>
                      </a:rPr>
                      <m:t>𝑦</m:t>
                    </m:r>
                    <m:r>
                      <a:rPr lang="en-US" sz="2000" i="1" dirty="0" smtClean="0">
                        <a:latin typeface="Cambria Math"/>
                      </a:rPr>
                      <m:t>)</m:t>
                    </m:r>
                  </m:oMath>
                </a14:m>
                <a:endParaRPr lang="ru-RU" sz="2000" dirty="0"/>
              </a:p>
              <a:p>
                <a:pPr lvl="1">
                  <a:spcBef>
                    <a:spcPts val="1200"/>
                  </a:spcBef>
                  <a:buFont typeface="Arial" panose="020B0604020202020204" pitchFamily="34" charset="0"/>
                  <a:buChar char="•"/>
                </a:pPr>
                <a:r>
                  <a:rPr lang="ru-RU" sz="2000" dirty="0"/>
                  <a:t>совместное распределение дает больше информации, его можно использовать, например, для порождения новых данных.</a:t>
                </a:r>
                <a:endParaRPr lang="en-US" sz="2000" dirty="0"/>
              </a:p>
              <a:p>
                <a:pPr lvl="1">
                  <a:spcBef>
                    <a:spcPts val="1200"/>
                  </a:spcBef>
                  <a:buFont typeface="Arial" panose="020B0604020202020204" pitchFamily="34" charset="0"/>
                  <a:buChar char="•"/>
                </a:pPr>
                <a:r>
                  <a:rPr lang="ru-RU" sz="2000" dirty="0"/>
                  <a:t>могут пытаться решать и задачи обучения без учителя, </a:t>
                </a:r>
              </a:p>
              <a:p>
                <a:pPr marL="990600" lvl="2">
                  <a:spcBef>
                    <a:spcPts val="1200"/>
                  </a:spcBef>
                  <a:tabLst>
                    <a:tab pos="901700" algn="l"/>
                  </a:tabLst>
                </a:pPr>
                <a:r>
                  <a:rPr lang="ru-RU" sz="2000" dirty="0"/>
                  <a:t>когда меток нет,  нужно смоделировать распределение данных </a:t>
                </a:r>
                <a:r>
                  <a:rPr lang="ru-RU" sz="2000" i="1" dirty="0"/>
                  <a:t>p</a:t>
                </a:r>
                <a:r>
                  <a:rPr lang="ru-RU" sz="2000" dirty="0"/>
                  <a:t>(</a:t>
                </a:r>
                <a:r>
                  <a:rPr lang="ru-RU" sz="2000" b="1" i="1" dirty="0"/>
                  <a:t>x</a:t>
                </a:r>
                <a:r>
                  <a:rPr lang="ru-RU" sz="2000" dirty="0"/>
                  <a:t>)</a:t>
                </a:r>
              </a:p>
              <a:p>
                <a:endParaRPr lang="ru-RU" sz="2000" dirty="0"/>
              </a:p>
            </p:txBody>
          </p:sp>
        </mc:Choice>
        <mc:Fallback xmlns="">
          <p:sp>
            <p:nvSpPr>
              <p:cNvPr id="7" name="Объект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7975" y="836712"/>
                <a:ext cx="8584505" cy="5688632"/>
              </a:xfrm>
              <a:blipFill rotWithShape="1">
                <a:blip r:embed="rId2"/>
                <a:stretch>
                  <a:fillRect l="-852" t="-857" r="-7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4467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Порождающие сети. Цели использования</a:t>
            </a:r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155575" y="836712"/>
            <a:ext cx="8736905" cy="5688632"/>
          </a:xfrm>
        </p:spPr>
        <p:txBody>
          <a:bodyPr>
            <a:normAutofit/>
          </a:bodyPr>
          <a:lstStyle/>
          <a:p>
            <a:r>
              <a:rPr lang="ru-RU" sz="2000" b="1" dirty="0"/>
              <a:t>Исследование и интерпретирование нейронных сетей </a:t>
            </a:r>
          </a:p>
          <a:p>
            <a:pPr lvl="1"/>
            <a:r>
              <a:rPr lang="ru-RU" sz="1900" dirty="0"/>
              <a:t>позволяют проверить, насколько хорошо понято распределение данных; </a:t>
            </a:r>
          </a:p>
          <a:p>
            <a:r>
              <a:rPr lang="en-US" sz="2000" b="1" dirty="0"/>
              <a:t>semi-supervised learning </a:t>
            </a:r>
            <a:r>
              <a:rPr lang="ru-RU" sz="2000" b="1" dirty="0"/>
              <a:t> - сети могут обучаться с недостатком данных и без разметки;</a:t>
            </a:r>
          </a:p>
          <a:p>
            <a:pPr lvl="1"/>
            <a:r>
              <a:rPr lang="ru-RU" sz="1900" dirty="0"/>
              <a:t>Оценка начального распределяя p(x) </a:t>
            </a:r>
            <a:endParaRPr lang="ru-RU" sz="2000" dirty="0"/>
          </a:p>
          <a:p>
            <a:r>
              <a:rPr lang="ru-RU" sz="2000" b="1" dirty="0"/>
              <a:t>Обучение </a:t>
            </a:r>
            <a:r>
              <a:rPr lang="ru-RU" sz="2000" b="1" dirty="0" err="1"/>
              <a:t>мультимодальным</a:t>
            </a:r>
            <a:r>
              <a:rPr lang="ru-RU" sz="2000" b="1" dirty="0"/>
              <a:t> выходам, </a:t>
            </a:r>
            <a:r>
              <a:rPr lang="ru-RU" sz="2000" dirty="0"/>
              <a:t>когда есть</a:t>
            </a:r>
            <a:r>
              <a:rPr lang="en-US" sz="2000" dirty="0"/>
              <a:t> </a:t>
            </a:r>
            <a:r>
              <a:rPr lang="ru-RU" sz="2000" dirty="0"/>
              <a:t>несколько правильных ответов;</a:t>
            </a:r>
          </a:p>
          <a:p>
            <a:pPr lvl="1"/>
            <a:r>
              <a:rPr lang="ru-RU" sz="1900" dirty="0"/>
              <a:t>например, задача предсказания следующего кадра в видеоролике, когда несколько действий имеют одинаковую вероятность. </a:t>
            </a:r>
          </a:p>
          <a:p>
            <a:r>
              <a:rPr lang="ru-RU" sz="2000" b="1" dirty="0"/>
              <a:t>могут служить моделями окружающего мира в обучении с</a:t>
            </a:r>
            <a:r>
              <a:rPr lang="en-US" sz="2000" b="1" dirty="0"/>
              <a:t> </a:t>
            </a:r>
            <a:r>
              <a:rPr lang="ru-RU" sz="2000" b="1" dirty="0"/>
              <a:t>подкреплением.</a:t>
            </a:r>
          </a:p>
          <a:p>
            <a:r>
              <a:rPr lang="ru-RU" sz="2000" b="1" dirty="0"/>
              <a:t>Могут </a:t>
            </a:r>
            <a:r>
              <a:rPr lang="ru-RU" sz="2000" b="1" dirty="0" smtClean="0"/>
              <a:t>использоваться </a:t>
            </a:r>
            <a:r>
              <a:rPr lang="ru-RU" sz="2000" b="1" dirty="0"/>
              <a:t>для генерации данных как таковых.</a:t>
            </a:r>
            <a:endParaRPr lang="en-US" sz="2000" b="1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793137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ÐÐµÐ¹ÑÐ¾ÑÐµÑÐµÐ²Ð°Ñ Ð¸Ð³ÑÐ° Ð² Ð¸Ð¼Ð¸ÑÐ°ÑÐ¸Ñ -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7358" y="2771274"/>
            <a:ext cx="5776627" cy="3826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Порождающие сети. Подходы к построению</a:t>
            </a:r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155575" y="836712"/>
            <a:ext cx="8880921" cy="5688632"/>
          </a:xfrm>
        </p:spPr>
        <p:txBody>
          <a:bodyPr>
            <a:normAutofit/>
          </a:bodyPr>
          <a:lstStyle/>
          <a:p>
            <a:r>
              <a:rPr lang="ru-RU" sz="2000" dirty="0"/>
              <a:t>Все подходы так или иначе используют принцип максимального правдоподобия </a:t>
            </a:r>
            <a:r>
              <a:rPr lang="en-US" sz="2000" dirty="0"/>
              <a:t>(maximum likelihood)</a:t>
            </a:r>
            <a:r>
              <a:rPr lang="ru-RU" sz="2000" dirty="0"/>
              <a:t>.</a:t>
            </a:r>
          </a:p>
          <a:p>
            <a:r>
              <a:rPr lang="ru-RU" sz="2000" dirty="0"/>
              <a:t>Подходы с явным распределением </a:t>
            </a:r>
            <a:r>
              <a:rPr lang="en-US" sz="2000" dirty="0"/>
              <a:t>(Explicit density) </a:t>
            </a:r>
            <a:r>
              <a:rPr lang="ru-RU" sz="2000" dirty="0"/>
              <a:t>и неявным (</a:t>
            </a:r>
            <a:r>
              <a:rPr lang="en-US" sz="2000" dirty="0"/>
              <a:t>implicit density)</a:t>
            </a:r>
          </a:p>
          <a:p>
            <a:r>
              <a:rPr lang="ru-RU" sz="2000" dirty="0"/>
              <a:t>Явное распределение, полученное впрямую </a:t>
            </a:r>
            <a:r>
              <a:rPr lang="en-US" sz="2000" dirty="0"/>
              <a:t>(tractable) </a:t>
            </a:r>
            <a:r>
              <a:rPr lang="ru-RU" sz="2000" dirty="0"/>
              <a:t>работает редко</a:t>
            </a:r>
          </a:p>
          <a:p>
            <a:r>
              <a:rPr lang="ru-RU" sz="2000" dirty="0"/>
              <a:t>Чаще плотность аппроксимируют </a:t>
            </a:r>
          </a:p>
          <a:p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887432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Порождающие сети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36600" y="3602038"/>
            <a:ext cx="8204200" cy="3065462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  <a:r>
              <a:rPr lang="ru-RU" sz="2800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ru-RU" sz="2800" b="1" dirty="0">
                <a:solidFill>
                  <a:schemeClr val="bg1">
                    <a:lumMod val="50000"/>
                  </a:schemeClr>
                </a:solidFill>
              </a:rPr>
              <a:t>Лекция – </a:t>
            </a:r>
          </a:p>
          <a:p>
            <a:r>
              <a:rPr lang="ru-RU" sz="2800" b="1" dirty="0" smtClean="0">
                <a:solidFill>
                  <a:schemeClr val="bg1">
                    <a:lumMod val="50000"/>
                  </a:schemeClr>
                </a:solidFill>
              </a:rPr>
              <a:t>Генеративные сети</a:t>
            </a:r>
          </a:p>
          <a:p>
            <a:r>
              <a:rPr lang="ru-RU" sz="3600" b="1" dirty="0">
                <a:solidFill>
                  <a:schemeClr val="bg1">
                    <a:lumMod val="50000"/>
                  </a:schemeClr>
                </a:solidFill>
              </a:rPr>
              <a:t>Основы нейронных сетей.</a:t>
            </a:r>
            <a:r>
              <a:rPr lang="ru-RU" sz="2800" b="1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ru-RU" sz="2800" b="1" dirty="0">
                <a:solidFill>
                  <a:schemeClr val="bg1">
                    <a:lumMod val="50000"/>
                  </a:schemeClr>
                </a:solidFill>
              </a:rPr>
            </a:br>
            <a:endParaRPr lang="ru-RU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440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Порождающие сети</a:t>
            </a:r>
            <a:r>
              <a:rPr lang="en-US" sz="3600" b="1" dirty="0"/>
              <a:t>. </a:t>
            </a:r>
            <a:r>
              <a:rPr lang="en-US" sz="3600" b="1" dirty="0" err="1"/>
              <a:t>PixelNet</a:t>
            </a:r>
            <a:endParaRPr lang="ru-RU" sz="3600" b="1" dirty="0"/>
          </a:p>
        </p:txBody>
      </p:sp>
      <p:sp>
        <p:nvSpPr>
          <p:cNvPr id="5" name="AutoShape 2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 descr="https://smerity.com/media/images/articles/2016/gnmt_arch_deep_residuals.sv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6"/>
              <p:cNvSpPr>
                <a:spLocks noGrp="1"/>
              </p:cNvSpPr>
              <p:nvPr>
                <p:ph idx="1"/>
              </p:nvPr>
            </p:nvSpPr>
            <p:spPr>
              <a:xfrm>
                <a:off x="307975" y="836712"/>
                <a:ext cx="8584505" cy="5688632"/>
              </a:xfrm>
            </p:spPr>
            <p:txBody>
              <a:bodyPr>
                <a:normAutofit/>
              </a:bodyPr>
              <a:lstStyle/>
              <a:p>
                <a:r>
                  <a:rPr lang="de-DE" sz="2000" dirty="0"/>
                  <a:t>PixelRNN  и </a:t>
                </a:r>
                <a:r>
                  <a:rPr lang="de-DE" sz="2000" dirty="0" err="1"/>
                  <a:t>PixelCNN</a:t>
                </a:r>
                <a:r>
                  <a:rPr lang="de-DE" sz="2000" dirty="0"/>
                  <a:t>, </a:t>
                </a:r>
                <a:r>
                  <a:rPr lang="ru-RU" sz="2000" dirty="0"/>
                  <a:t>модель строит изображение пиксел за пикселом, слева направо и сверху вниз.</a:t>
                </a:r>
                <a:endParaRPr lang="en-US" sz="2000" dirty="0"/>
              </a:p>
              <a:p>
                <a:r>
                  <a:rPr lang="ru-RU" sz="2000" dirty="0"/>
                  <a:t> Каждый очередной пиксел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dirty="0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ru-RU" sz="2000" i="1" dirty="0" smtClean="0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ru-RU" sz="2000" i="1" dirty="0"/>
                  <a:t> </a:t>
                </a:r>
                <a:r>
                  <a:rPr lang="ru-RU" sz="2000" dirty="0"/>
                  <a:t>порождается из условного распределения </a:t>
                </a:r>
                <a:r>
                  <a:rPr lang="en-US" sz="2000" dirty="0"/>
                  <a:t/>
                </a:r>
                <a:br>
                  <a:rPr lang="en-US" sz="2000" dirty="0"/>
                </a:br>
                <a14:m>
                  <m:oMath xmlns:m="http://schemas.openxmlformats.org/officeDocument/2006/math">
                    <m:r>
                      <a:rPr lang="ru-RU" sz="2000" i="1" dirty="0" smtClean="0">
                        <a:latin typeface="Cambria Math"/>
                      </a:rPr>
                      <m:t>𝑝</m:t>
                    </m:r>
                    <m:d>
                      <m:dPr>
                        <m:endChr m:val="|"/>
                        <m:ctrlPr>
                          <a:rPr lang="ru-RU" sz="20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000" i="1" dirty="0" err="1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ru-RU" sz="2000" i="1" dirty="0" err="1" smtClean="0">
                                <a:latin typeface="Cambria Math"/>
                              </a:rPr>
                              <m:t>𝑛</m:t>
                            </m:r>
                          </m:sub>
                        </m:sSub>
                        <m:r>
                          <a:rPr lang="ru-RU" sz="2000" i="1" dirty="0" smtClean="0">
                            <a:latin typeface="Cambria Math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dirty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ru-RU" sz="2000" i="1" dirty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sz="2000" b="0" i="1" dirty="0" smtClean="0">
                        <a:latin typeface="Cambria Math"/>
                      </a:rPr>
                      <m:t>,…,</m:t>
                    </m:r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 dirty="0" err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ru-RU" sz="2000" i="1" dirty="0" err="1">
                            <a:latin typeface="Cambria Math"/>
                          </a:rPr>
                          <m:t>𝑛</m:t>
                        </m:r>
                        <m:r>
                          <a:rPr lang="en-US" sz="2000" b="0" i="1" dirty="0" smtClean="0">
                            <a:latin typeface="Cambria Math"/>
                          </a:rPr>
                          <m:t>−1</m:t>
                        </m:r>
                      </m:sub>
                    </m:sSub>
                    <m:r>
                      <a:rPr lang="ru-RU" sz="2000" i="1" dirty="0">
                        <a:latin typeface="Cambria Math"/>
                      </a:rPr>
                      <m:t>), </m:t>
                    </m:r>
                  </m:oMath>
                </a14:m>
                <a:r>
                  <a:rPr lang="ru-RU" sz="2000" dirty="0"/>
                  <a:t>оно уже моделируется или рекуррентной сетью</a:t>
                </a:r>
                <a:r>
                  <a:rPr lang="en-US" sz="2000" dirty="0"/>
                  <a:t> (</a:t>
                </a:r>
                <a:r>
                  <a:rPr lang="ru-RU" sz="2000" dirty="0" err="1"/>
                  <a:t>PixelRNN</a:t>
                </a:r>
                <a:r>
                  <a:rPr lang="en-US" sz="2000" dirty="0"/>
                  <a:t>)</a:t>
                </a:r>
                <a:r>
                  <a:rPr lang="ru-RU" sz="2000" dirty="0"/>
                  <a:t>, или сверточной, как в </a:t>
                </a:r>
                <a:r>
                  <a:rPr lang="en-US" sz="2000" dirty="0"/>
                  <a:t>(</a:t>
                </a:r>
                <a:r>
                  <a:rPr lang="ru-RU" sz="2000" dirty="0" err="1"/>
                  <a:t>PixelCNN</a:t>
                </a:r>
                <a:r>
                  <a:rPr lang="en-US" sz="2000" dirty="0"/>
                  <a:t>)</a:t>
                </a:r>
                <a:r>
                  <a:rPr lang="ru-RU" sz="2000" dirty="0"/>
                  <a:t>.</a:t>
                </a:r>
                <a:endParaRPr lang="en-US" sz="2000" dirty="0"/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7" name="Объект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7975" y="836712"/>
                <a:ext cx="8584505" cy="5688632"/>
              </a:xfrm>
              <a:blipFill rotWithShape="1">
                <a:blip r:embed="rId2"/>
                <a:stretch>
                  <a:fillRect l="-639" t="-536" r="-21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26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03" y="2780928"/>
            <a:ext cx="8103071" cy="3577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8250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>
            <a:noAutofit/>
          </a:bodyPr>
          <a:lstStyle/>
          <a:p>
            <a:r>
              <a:rPr lang="ru-RU" sz="3200" b="1" dirty="0" smtClean="0"/>
              <a:t>Соревновательный </a:t>
            </a:r>
            <a:r>
              <a:rPr lang="ru-RU" sz="3200" b="1" dirty="0" err="1"/>
              <a:t>автоэенкодер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1268760"/>
            <a:ext cx="8684743" cy="5400600"/>
          </a:xfrm>
        </p:spPr>
        <p:txBody>
          <a:bodyPr>
            <a:normAutofit/>
          </a:bodyPr>
          <a:lstStyle/>
          <a:p>
            <a:r>
              <a:rPr lang="ru-RU" sz="2000" dirty="0"/>
              <a:t>Обычный </a:t>
            </a:r>
            <a:r>
              <a:rPr lang="ru-RU" sz="2000" dirty="0" err="1"/>
              <a:t>автоэенкодер</a:t>
            </a:r>
            <a:r>
              <a:rPr lang="ru-RU" sz="2000" dirty="0"/>
              <a:t> (сверху) +</a:t>
            </a:r>
          </a:p>
          <a:p>
            <a:r>
              <a:rPr lang="ru-RU" sz="2000" dirty="0"/>
              <a:t> результаты кодировки накладываются на нормальное распределение</a:t>
            </a:r>
          </a:p>
          <a:p>
            <a:r>
              <a:rPr lang="ru-RU" sz="2000" dirty="0"/>
              <a:t>Задача дискриминатора – различать примеры из исходного распределения  и примеры из распределения, генерируемого </a:t>
            </a:r>
            <a:r>
              <a:rPr lang="ru-RU" sz="2000" dirty="0" err="1"/>
              <a:t>энкодером</a:t>
            </a:r>
            <a:r>
              <a:rPr lang="ru-RU" sz="2000" dirty="0"/>
              <a:t> .</a:t>
            </a:r>
          </a:p>
          <a:p>
            <a:r>
              <a:rPr lang="ru-RU" sz="2000" dirty="0"/>
              <a:t>Таким образом кодировщик выучивает неявное априорное распределение, или же говорят, что задан </a:t>
            </a:r>
            <a:r>
              <a:rPr lang="ru-RU" sz="2000" dirty="0" err="1"/>
              <a:t>implicit</a:t>
            </a:r>
            <a:r>
              <a:rPr lang="ru-RU" sz="2000" dirty="0"/>
              <a:t> </a:t>
            </a:r>
            <a:r>
              <a:rPr lang="ru-RU" sz="2000" dirty="0" err="1"/>
              <a:t>prior</a:t>
            </a:r>
            <a:r>
              <a:rPr lang="ru-RU" sz="2000" dirty="0"/>
              <a:t>, который как бы закодирован внутри сети, но мы не можем получить его форму аналитически.</a:t>
            </a:r>
          </a:p>
        </p:txBody>
      </p:sp>
      <p:pic>
        <p:nvPicPr>
          <p:cNvPr id="4" name="Picture 2" descr="https://habrastorage.org/web/2bd/47e/212/2bd47e212c374696a8aafa77127208d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663" y="3789040"/>
            <a:ext cx="5767337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676556"/>
            <a:ext cx="2917406" cy="3064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6092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>
            <a:noAutofit/>
          </a:bodyPr>
          <a:lstStyle/>
          <a:p>
            <a:r>
              <a:rPr lang="ru-RU" sz="3200" b="1" dirty="0" smtClean="0"/>
              <a:t>Вариационный </a:t>
            </a:r>
            <a:r>
              <a:rPr lang="ru-RU" sz="3200" b="1" dirty="0" err="1"/>
              <a:t>автоэенкодер</a:t>
            </a:r>
            <a:r>
              <a:rPr lang="ru-RU" sz="3200" b="1" dirty="0"/>
              <a:t> </a:t>
            </a:r>
            <a:r>
              <a:rPr lang="en-US" sz="3200" b="1" dirty="0"/>
              <a:t>VAE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9512" y="1268760"/>
            <a:ext cx="8684743" cy="5400600"/>
          </a:xfrm>
        </p:spPr>
        <p:txBody>
          <a:bodyPr>
            <a:normAutofit/>
          </a:bodyPr>
          <a:lstStyle/>
          <a:p>
            <a:r>
              <a:rPr lang="ru-RU" sz="2000" b="1" i="1" dirty="0"/>
              <a:t>Вариационные </a:t>
            </a:r>
            <a:r>
              <a:rPr lang="ru-RU" sz="2000" b="1" i="1" dirty="0" err="1"/>
              <a:t>автоэнкодеры</a:t>
            </a:r>
            <a:r>
              <a:rPr lang="ru-RU" sz="2000" dirty="0"/>
              <a:t> (</a:t>
            </a:r>
            <a:r>
              <a:rPr lang="ru-RU" sz="2000" i="1" dirty="0" err="1"/>
              <a:t>Variational</a:t>
            </a:r>
            <a:r>
              <a:rPr lang="ru-RU" sz="2000" i="1" dirty="0"/>
              <a:t> </a:t>
            </a:r>
            <a:r>
              <a:rPr lang="ru-RU" sz="2000" i="1" dirty="0" err="1"/>
              <a:t>Autoencoders</a:t>
            </a:r>
            <a:r>
              <a:rPr lang="ru-RU" sz="2000" dirty="0"/>
              <a:t>) — это </a:t>
            </a:r>
            <a:r>
              <a:rPr lang="ru-RU" sz="2000" dirty="0" err="1"/>
              <a:t>автоэнкодеры</a:t>
            </a:r>
            <a:r>
              <a:rPr lang="ru-RU" sz="2000" dirty="0"/>
              <a:t>, которые учатся отображать объекты в заданное скрытое пространство и,</a:t>
            </a:r>
            <a:r>
              <a:rPr lang="en-US" sz="2000" dirty="0"/>
              <a:t> </a:t>
            </a:r>
            <a:r>
              <a:rPr lang="ru-RU" sz="2000" dirty="0"/>
              <a:t>затем, воссоздавать их из него.</a:t>
            </a:r>
          </a:p>
          <a:p>
            <a:endParaRPr lang="ru-RU" sz="2000" dirty="0"/>
          </a:p>
          <a:p>
            <a:r>
              <a:rPr lang="ru-RU" sz="2000" dirty="0"/>
              <a:t>Суть вариационного </a:t>
            </a:r>
            <a:r>
              <a:rPr lang="ru-RU" sz="2000" dirty="0" err="1"/>
              <a:t>эенкодера</a:t>
            </a:r>
            <a:r>
              <a:rPr lang="ru-RU" sz="2000" dirty="0"/>
              <a:t> </a:t>
            </a:r>
            <a:br>
              <a:rPr lang="ru-RU" sz="2000" dirty="0"/>
            </a:br>
            <a:r>
              <a:rPr lang="ru-RU" sz="2000" dirty="0"/>
              <a:t>в кодировании информации в виде нормального</a:t>
            </a:r>
            <a:br>
              <a:rPr lang="ru-RU" sz="2000" dirty="0"/>
            </a:br>
            <a:r>
              <a:rPr lang="ru-RU" sz="2000" dirty="0"/>
              <a:t>распределения с параметрами мат. ожидания</a:t>
            </a:r>
            <a:br>
              <a:rPr lang="ru-RU" sz="2000" dirty="0"/>
            </a:br>
            <a:r>
              <a:rPr lang="ru-RU" sz="2000" dirty="0"/>
              <a:t> и дисперсии, отображающими каждый класс</a:t>
            </a:r>
            <a:br>
              <a:rPr lang="ru-RU" sz="2000" dirty="0"/>
            </a:br>
            <a:r>
              <a:rPr lang="ru-RU" sz="2000" dirty="0"/>
              <a:t>входов.</a:t>
            </a:r>
          </a:p>
          <a:p>
            <a:r>
              <a:rPr lang="ru-RU" sz="2000" dirty="0"/>
              <a:t>Такое распределение называется скрытым </a:t>
            </a:r>
            <a:br>
              <a:rPr lang="ru-RU" sz="2000" dirty="0"/>
            </a:br>
            <a:r>
              <a:rPr lang="ru-RU" sz="2000" dirty="0"/>
              <a:t>пространством класса</a:t>
            </a:r>
          </a:p>
          <a:p>
            <a:r>
              <a:rPr lang="ru-RU" sz="2000" dirty="0"/>
              <a:t>Скрытое пространство имеет меньшую размерность, чем основное</a:t>
            </a:r>
          </a:p>
          <a:p>
            <a:r>
              <a:rPr lang="ru-RU" sz="2000" dirty="0"/>
              <a:t>Суть вариационного декодера в формировании из скрытого пространства выходного изображения при помощи обученных весов.</a:t>
            </a:r>
          </a:p>
          <a:p>
            <a:endParaRPr lang="ru-RU" sz="2000" dirty="0"/>
          </a:p>
        </p:txBody>
      </p:sp>
      <p:pic>
        <p:nvPicPr>
          <p:cNvPr id="1026" name="Picture 2" descr="https://habrastorage.org/web/725/94b/5de/72594b5de85e4e58a0ae071bf2ab2ca7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313" y="2276872"/>
            <a:ext cx="3011282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http://fastforwardlabs.github.io/blog-images/miriam/160801_1234_reloaded_batch_784_500_500_50_round_20000_test.png">
            <a:extLst>
              <a:ext uri="{FF2B5EF4-FFF2-40B4-BE49-F238E27FC236}">
                <a16:creationId xmlns:a16="http://schemas.microsoft.com/office/drawing/2014/main" id="{B306CB9B-0158-44F2-9D17-772599336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009" y="5795857"/>
            <a:ext cx="5127700" cy="1062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305975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6121</TotalTime>
  <Words>637</Words>
  <Application>Microsoft Office PowerPoint</Application>
  <PresentationFormat>Экран (4:3)</PresentationFormat>
  <Paragraphs>119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PetersburgC-Identity-H</vt:lpstr>
      <vt:lpstr>Тема Office</vt:lpstr>
      <vt:lpstr>Основы нейронных сетей.</vt:lpstr>
      <vt:lpstr>Дискриминантный и порождающий подход</vt:lpstr>
      <vt:lpstr>Дискриминантные и порождающие сети</vt:lpstr>
      <vt:lpstr>Порождающие сети. Цели использования</vt:lpstr>
      <vt:lpstr>Порождающие сети. Подходы к построению</vt:lpstr>
      <vt:lpstr>Порождающие сети</vt:lpstr>
      <vt:lpstr>Порождающие сети. PixelNet</vt:lpstr>
      <vt:lpstr>Соревновательный автоэенкодер</vt:lpstr>
      <vt:lpstr>Вариационный автоэенкодер VAE</vt:lpstr>
      <vt:lpstr>Порождающие сети.  Соревноватьельный автоэенкодер</vt:lpstr>
      <vt:lpstr>Генеративно-Порождающие сети</vt:lpstr>
      <vt:lpstr>Порождающие состязательные сети (GAN)</vt:lpstr>
      <vt:lpstr>Порождающие состязательные сети (GAN). Обучение</vt:lpstr>
      <vt:lpstr>Порождающие состязательные сети (GAN). DCGAN</vt:lpstr>
      <vt:lpstr>Порождающие состязательные сети. Conditional GAN</vt:lpstr>
      <vt:lpstr>Порождающие состязательные сети. Conditional GAN</vt:lpstr>
      <vt:lpstr>Порождающие сети. InfoGAN</vt:lpstr>
      <vt:lpstr>Порождающие сети. InfoGAN</vt:lpstr>
      <vt:lpstr>Вариационный автоэенкодер VAE+GAN</vt:lpstr>
      <vt:lpstr>CycleGAN</vt:lpstr>
      <vt:lpstr>CycleGAN</vt:lpstr>
      <vt:lpstr>DeepFake как пример работы генеративного подхода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Администратор</dc:creator>
  <cp:lastModifiedBy>Ronkin</cp:lastModifiedBy>
  <cp:revision>424</cp:revision>
  <dcterms:created xsi:type="dcterms:W3CDTF">2018-09-09T06:48:42Z</dcterms:created>
  <dcterms:modified xsi:type="dcterms:W3CDTF">2020-10-15T10:13:32Z</dcterms:modified>
</cp:coreProperties>
</file>

<file path=docProps/thumbnail.jpeg>
</file>